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87" r:id="rId2"/>
    <p:sldId id="300" r:id="rId3"/>
    <p:sldId id="302" r:id="rId4"/>
    <p:sldId id="301" r:id="rId5"/>
    <p:sldId id="285" r:id="rId6"/>
    <p:sldId id="282" r:id="rId7"/>
    <p:sldId id="290" r:id="rId8"/>
    <p:sldId id="278" r:id="rId9"/>
    <p:sldId id="299"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0000"/>
    <a:srgbClr val="FF66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5084" autoAdjust="0"/>
  </p:normalViewPr>
  <p:slideViewPr>
    <p:cSldViewPr>
      <p:cViewPr>
        <p:scale>
          <a:sx n="86" d="100"/>
          <a:sy n="86" d="100"/>
        </p:scale>
        <p:origin x="-1494"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3DF435-3B49-4574-BAF2-8B5814E48CB0}" type="datetimeFigureOut">
              <a:rPr lang="fr-FR" smtClean="0"/>
              <a:pPr/>
              <a:t>31/12/2008</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E9AF81-86C9-4159-B4C9-B2DE384D437A}" type="slidenum">
              <a:rPr lang="fr-FR" smtClean="0"/>
              <a:pPr/>
              <a:t>‹N°›</a:t>
            </a:fld>
            <a:endParaRPr lang="fr-FR"/>
          </a:p>
        </p:txBody>
      </p:sp>
    </p:spTree>
    <p:extLst>
      <p:ext uri="{BB962C8B-B14F-4D97-AF65-F5344CB8AC3E}">
        <p14:creationId xmlns:p14="http://schemas.microsoft.com/office/powerpoint/2010/main" val="1712363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EFE9AF81-86C9-4159-B4C9-B2DE384D437A}" type="slidenum">
              <a:rPr lang="fr-FR" smtClean="0"/>
              <a:pPr/>
              <a:t>1</a:t>
            </a:fld>
            <a:endParaRPr lang="fr-FR"/>
          </a:p>
        </p:txBody>
      </p:sp>
    </p:spTree>
    <p:extLst>
      <p:ext uri="{BB962C8B-B14F-4D97-AF65-F5344CB8AC3E}">
        <p14:creationId xmlns:p14="http://schemas.microsoft.com/office/powerpoint/2010/main" val="787133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baseline="0" noProof="0" dirty="0" smtClean="0">
              <a:latin typeface="Narkisim" pitchFamily="34" charset="-79"/>
              <a:cs typeface="Narkisim" pitchFamily="34" charset="-79"/>
            </a:endParaRPr>
          </a:p>
        </p:txBody>
      </p:sp>
      <p:sp>
        <p:nvSpPr>
          <p:cNvPr id="4" name="Espace réservé du numéro de diapositive 3"/>
          <p:cNvSpPr>
            <a:spLocks noGrp="1"/>
          </p:cNvSpPr>
          <p:nvPr>
            <p:ph type="sldNum" sz="quarter" idx="10"/>
          </p:nvPr>
        </p:nvSpPr>
        <p:spPr/>
        <p:txBody>
          <a:bodyPr/>
          <a:lstStyle/>
          <a:p>
            <a:fld id="{EFE9AF81-86C9-4159-B4C9-B2DE384D437A}" type="slidenum">
              <a:rPr lang="fr-FR" smtClean="0"/>
              <a:pPr/>
              <a:t>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EFE9AF81-86C9-4159-B4C9-B2DE384D437A}" type="slidenum">
              <a:rPr lang="fr-FR" smtClean="0"/>
              <a:pPr/>
              <a:t>5</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EFE9AF81-86C9-4159-B4C9-B2DE384D437A}" type="slidenum">
              <a:rPr lang="fr-FR" smtClean="0"/>
              <a:pPr/>
              <a:t>6</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DB140F-B322-43B8-BD89-804E6E17EDBE}" type="slidenum">
              <a:rPr lang="fr-FR" smtClean="0"/>
              <a:pPr fontAlgn="base">
                <a:spcBef>
                  <a:spcPct val="0"/>
                </a:spcBef>
                <a:spcAft>
                  <a:spcPct val="0"/>
                </a:spcAft>
                <a:defRPr/>
              </a:pPr>
              <a:t>7</a:t>
            </a:fld>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EFE9AF81-86C9-4159-B4C9-B2DE384D437A}" type="slidenum">
              <a:rPr lang="fr-FR" smtClean="0"/>
              <a:pPr/>
              <a:t>8</a:t>
            </a:fld>
            <a:endParaRPr lang="fr-FR"/>
          </a:p>
        </p:txBody>
      </p:sp>
    </p:spTree>
    <p:extLst>
      <p:ext uri="{BB962C8B-B14F-4D97-AF65-F5344CB8AC3E}">
        <p14:creationId xmlns:p14="http://schemas.microsoft.com/office/powerpoint/2010/main" val="10328297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EFE9AF81-86C9-4159-B4C9-B2DE384D437A}" type="slidenum">
              <a:rPr lang="fr-FR" smtClean="0"/>
              <a:pPr/>
              <a:t>9</a:t>
            </a:fld>
            <a:endParaRPr lang="fr-FR"/>
          </a:p>
        </p:txBody>
      </p:sp>
    </p:spTree>
    <p:extLst>
      <p:ext uri="{BB962C8B-B14F-4D97-AF65-F5344CB8AC3E}">
        <p14:creationId xmlns:p14="http://schemas.microsoft.com/office/powerpoint/2010/main" val="3082229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39BB098E-D35E-4CF3-8634-19A79F8C386A}"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9BB098E-D35E-4CF3-8634-19A79F8C386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9BB098E-D35E-4CF3-8634-19A79F8C386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9BB098E-D35E-4CF3-8634-19A79F8C386A}"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39BB098E-D35E-4CF3-8634-19A79F8C386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9BB098E-D35E-4CF3-8634-19A79F8C386A}"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9BB098E-D35E-4CF3-8634-19A79F8C386A}"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9BB098E-D35E-4CF3-8634-19A79F8C386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9BB098E-D35E-4CF3-8634-19A79F8C386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9BB098E-D35E-4CF3-8634-19A79F8C386A}"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58014F4-48D3-44F6-8698-088864307FE7}" type="datetimeFigureOut">
              <a:rPr lang="fr-FR" smtClean="0"/>
              <a:pPr/>
              <a:t>31/12/2008</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39BB098E-D35E-4CF3-8634-19A79F8C386A}"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58014F4-48D3-44F6-8698-088864307FE7}" type="datetimeFigureOut">
              <a:rPr lang="fr-FR" smtClean="0"/>
              <a:pPr/>
              <a:t>31/12/2008</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9BB098E-D35E-4CF3-8634-19A79F8C386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pic>
        <p:nvPicPr>
          <p:cNvPr id="4" name="Content Placeholder 3"/>
          <p:cNvPicPr>
            <a:picLocks noGrp="1" noChangeAspect="1"/>
          </p:cNvPicPr>
          <p:nvPr>
            <p:ph sz="quarter" idx="1"/>
          </p:nvPr>
        </p:nvPicPr>
        <p:blipFill>
          <a:blip r:embed="rId3" cstate="print">
            <a:extLst>
              <a:ext uri="{28A0092B-C50C-407E-A947-70E740481C1C}">
                <a14:useLocalDpi xmlns:a14="http://schemas.microsoft.com/office/drawing/2010/main" val="0"/>
              </a:ext>
            </a:extLst>
          </a:blip>
          <a:stretch>
            <a:fillRect/>
          </a:stretch>
        </p:blipFill>
        <p:spPr>
          <a:xfrm>
            <a:off x="0" y="0"/>
            <a:ext cx="9222898" cy="7029400"/>
          </a:xfrm>
        </p:spPr>
      </p:pic>
      <p:sp>
        <p:nvSpPr>
          <p:cNvPr id="5" name="Rectangle à coins arrondis 4"/>
          <p:cNvSpPr/>
          <p:nvPr/>
        </p:nvSpPr>
        <p:spPr>
          <a:xfrm>
            <a:off x="0" y="836712"/>
            <a:ext cx="9108504" cy="1584176"/>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CA" b="1" dirty="0" smtClean="0">
                <a:solidFill>
                  <a:srgbClr val="FFFF00"/>
                </a:solidFill>
                <a:latin typeface="Arial Black" pitchFamily="34" charset="0"/>
              </a:rPr>
              <a:t>Les pécheurs déguisés </a:t>
            </a:r>
            <a:r>
              <a:rPr lang="fr-CA" b="1" dirty="0" smtClean="0">
                <a:latin typeface="Arial Black" pitchFamily="34" charset="0"/>
              </a:rPr>
              <a:t>sont </a:t>
            </a:r>
            <a:r>
              <a:rPr lang="fr-CA" b="1" dirty="0" smtClean="0">
                <a:latin typeface="Arial Black" pitchFamily="34" charset="0"/>
              </a:rPr>
              <a:t>des personnes </a:t>
            </a:r>
            <a:r>
              <a:rPr lang="fr-CA" b="1" dirty="0" smtClean="0">
                <a:solidFill>
                  <a:schemeClr val="tx2">
                    <a:lumMod val="20000"/>
                    <a:lumOff val="80000"/>
                  </a:schemeClr>
                </a:solidFill>
                <a:latin typeface="Arial Black" pitchFamily="34" charset="0"/>
              </a:rPr>
              <a:t>curieux, subtils</a:t>
            </a:r>
            <a:r>
              <a:rPr lang="fr-CA" b="1" dirty="0" smtClean="0">
                <a:latin typeface="Arial Black" pitchFamily="34" charset="0"/>
              </a:rPr>
              <a:t>, capables de s'enorgueillir, et de s'entêter de leurs idées et de leurs visions. Ils s'amusent à de vains raisonnements, qu'ils y trouvent un goût sensible; et que dans un </a:t>
            </a:r>
            <a:r>
              <a:rPr lang="fr-CA" b="1" dirty="0" smtClean="0">
                <a:solidFill>
                  <a:srgbClr val="FFFF00"/>
                </a:solidFill>
                <a:latin typeface="Arial Black" pitchFamily="34" charset="0"/>
              </a:rPr>
              <a:t>faux repos croyant jouir de Dieu</a:t>
            </a:r>
            <a:r>
              <a:rPr lang="fr-CA" b="1" dirty="0" smtClean="0">
                <a:latin typeface="Arial Black" pitchFamily="34" charset="0"/>
              </a:rPr>
              <a:t>, ils ne pensent point à purifier leurs cœurs.</a:t>
            </a:r>
            <a:endParaRPr lang="fr-CA" b="1" dirty="0">
              <a:solidFill>
                <a:srgbClr val="FFFF00"/>
              </a:solidFill>
              <a:latin typeface="Arial Black" pitchFamily="34" charset="0"/>
            </a:endParaRPr>
          </a:p>
        </p:txBody>
      </p:sp>
      <p:sp>
        <p:nvSpPr>
          <p:cNvPr id="8" name="Rectangle à coins arrondis 7"/>
          <p:cNvSpPr/>
          <p:nvPr/>
        </p:nvSpPr>
        <p:spPr>
          <a:xfrm>
            <a:off x="0" y="2636912"/>
            <a:ext cx="9108504" cy="2664296"/>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CA" sz="2400" b="1" dirty="0" smtClean="0">
                <a:latin typeface="Bodoni MT Condensed" pitchFamily="18" charset="0"/>
              </a:rPr>
              <a:t>Celui qui se confie en Dieu </a:t>
            </a:r>
            <a:r>
              <a:rPr lang="fr-CA" sz="2400" b="1" dirty="0" smtClean="0">
                <a:latin typeface="Bodoni MT Condensed" pitchFamily="18" charset="0"/>
              </a:rPr>
              <a:t>(</a:t>
            </a:r>
            <a:r>
              <a:rPr lang="fr-CA" sz="2400" b="1" dirty="0" smtClean="0">
                <a:solidFill>
                  <a:srgbClr val="FFFF00"/>
                </a:solidFill>
                <a:latin typeface="Bodoni MT Condensed" pitchFamily="18" charset="0"/>
              </a:rPr>
              <a:t>Le pécheur </a:t>
            </a:r>
            <a:r>
              <a:rPr lang="fr-CA" sz="2400" b="1" dirty="0" smtClean="0">
                <a:solidFill>
                  <a:srgbClr val="FFFF00"/>
                </a:solidFill>
                <a:latin typeface="Bodoni MT Condensed" pitchFamily="18" charset="0"/>
              </a:rPr>
              <a:t>repentant</a:t>
            </a:r>
            <a:r>
              <a:rPr lang="fr-CA" sz="2400" b="1" dirty="0" smtClean="0">
                <a:latin typeface="Bodoni MT Condensed" pitchFamily="18" charset="0"/>
              </a:rPr>
              <a:t>), commet quelque faute, il RECONNAÎT vite sa faiblesse et sa chute qui lui apprend </a:t>
            </a:r>
            <a:r>
              <a:rPr lang="fr-CA" sz="2400" b="1" dirty="0" smtClean="0">
                <a:solidFill>
                  <a:srgbClr val="FFFF00"/>
                </a:solidFill>
                <a:latin typeface="Bodoni MT Condensed" pitchFamily="18" charset="0"/>
              </a:rPr>
              <a:t>à se confier davantage au secours du Tout-Puissant.</a:t>
            </a:r>
            <a:r>
              <a:rPr lang="fr-CA" sz="2400" b="1" dirty="0" smtClean="0">
                <a:latin typeface="Bodoni MT Condensed" pitchFamily="18" charset="0"/>
              </a:rPr>
              <a:t> Il déteste par-dessus toutes choses son péché; il condamne la passion ou l'habitude vicieuse qui en a été la cause; il conçoit une très vive douleur d'avoir offensé son Dieu; mais sa douleur toujours tranquille ne l'empêche pas de revenir à ses premières occupations, </a:t>
            </a:r>
            <a:r>
              <a:rPr lang="fr-CA" sz="2400" b="1" dirty="0" smtClean="0">
                <a:solidFill>
                  <a:srgbClr val="FFFF00"/>
                </a:solidFill>
                <a:latin typeface="Bodoni MT Condensed" pitchFamily="18" charset="0"/>
              </a:rPr>
              <a:t>ni de poursuivre sa fidélité jusqu'à la </a:t>
            </a:r>
            <a:r>
              <a:rPr lang="fr-CA" sz="2400" b="1" dirty="0" smtClean="0">
                <a:solidFill>
                  <a:srgbClr val="FFFF00"/>
                </a:solidFill>
                <a:latin typeface="Bodoni MT Condensed" pitchFamily="18" charset="0"/>
              </a:rPr>
              <a:t>mort pour parvenir à la résurrection. ..</a:t>
            </a:r>
            <a:endParaRPr lang="fr-CA" sz="2400" b="1" dirty="0">
              <a:solidFill>
                <a:srgbClr val="FFFF00"/>
              </a:solidFill>
              <a:latin typeface="Bodoni MT Condensed" pitchFamily="18" charset="0"/>
              <a:cs typeface="Narkisim" pitchFamily="34" charset="-79"/>
            </a:endParaRPr>
          </a:p>
        </p:txBody>
      </p:sp>
      <p:sp>
        <p:nvSpPr>
          <p:cNvPr id="9" name="Rectangle à coins arrondis 8"/>
          <p:cNvSpPr/>
          <p:nvPr/>
        </p:nvSpPr>
        <p:spPr>
          <a:xfrm>
            <a:off x="35496" y="5589240"/>
            <a:ext cx="9108504" cy="1296144"/>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CA" sz="2400" b="1" dirty="0" smtClean="0">
                <a:latin typeface="Bodoni MT Condensed" pitchFamily="18" charset="0"/>
              </a:rPr>
              <a:t>Si l'entendement, de l'âme, est aveugle et rempli lui-même d'orgueil, qui pourra trouver quelque remède à son mal ? Si la lumière se change en ténèbres, si ce qui doit servir de règle, est faux et trompeur, que sera-ce de tout le reste ? </a:t>
            </a:r>
            <a:r>
              <a:rPr lang="fr-CA" sz="2400" b="1" dirty="0" smtClean="0">
                <a:solidFill>
                  <a:srgbClr val="FFFF00"/>
                </a:solidFill>
                <a:latin typeface="Bodoni MT Condensed" pitchFamily="18" charset="0"/>
              </a:rPr>
              <a:t>Matthieu </a:t>
            </a:r>
            <a:r>
              <a:rPr lang="fr-CA" sz="2400" b="1" dirty="0" smtClean="0">
                <a:solidFill>
                  <a:srgbClr val="FFFF00"/>
                </a:solidFill>
                <a:latin typeface="Bodoni MT Condensed" pitchFamily="18" charset="0"/>
              </a:rPr>
              <a:t>6:22-24</a:t>
            </a:r>
            <a:endParaRPr lang="fr-CA" sz="2400" dirty="0">
              <a:solidFill>
                <a:srgbClr val="FFFF00"/>
              </a:solidFill>
              <a:latin typeface="Bodoni MT Condensed" pitchFamily="18" charset="0"/>
            </a:endParaRPr>
          </a:p>
        </p:txBody>
      </p:sp>
      <p:sp>
        <p:nvSpPr>
          <p:cNvPr id="3" name="Rectangle 2"/>
          <p:cNvSpPr/>
          <p:nvPr/>
        </p:nvSpPr>
        <p:spPr>
          <a:xfrm>
            <a:off x="-16128" y="25221"/>
            <a:ext cx="9196640" cy="739483"/>
          </a:xfrm>
          <a:prstGeom prst="rect">
            <a:avLst/>
          </a:prstGeom>
          <a:solidFill>
            <a:schemeClr val="accent2">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effectLst>
                  <a:outerShdw blurRad="38100" dist="38100" dir="2700000" algn="tl">
                    <a:srgbClr val="000000">
                      <a:alpha val="43137"/>
                    </a:srgbClr>
                  </a:outerShdw>
                </a:effectLst>
              </a:rPr>
              <a:t>DIEU AIME LES </a:t>
            </a:r>
            <a:r>
              <a:rPr lang="fr-CA" sz="3200" b="1" dirty="0" smtClean="0">
                <a:solidFill>
                  <a:schemeClr val="bg1"/>
                </a:solidFill>
                <a:effectLst>
                  <a:outerShdw blurRad="38100" dist="38100" dir="2700000" algn="tl">
                    <a:srgbClr val="000000">
                      <a:alpha val="43137"/>
                    </a:srgbClr>
                  </a:outerShdw>
                </a:effectLst>
              </a:rPr>
              <a:t>PÉCHEURS QUI SE REPENT</a:t>
            </a:r>
            <a:endParaRPr lang="en-C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12298814"/>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784976" cy="720080"/>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fr-CA" sz="2000" b="1" dirty="0" smtClean="0">
                <a:solidFill>
                  <a:schemeClr val="accent1">
                    <a:lumMod val="20000"/>
                    <a:lumOff val="80000"/>
                  </a:schemeClr>
                </a:solidFill>
                <a:latin typeface="Arial Black" pitchFamily="34" charset="0"/>
              </a:rPr>
              <a:t>Mais dans toutes ces choses nous sommes plus que vainqueurs par celui qui nous a aimés Romains 8:37 ? </a:t>
            </a:r>
            <a:endParaRPr lang="en-CA" sz="2000" b="1" dirty="0">
              <a:solidFill>
                <a:schemeClr val="accent1">
                  <a:lumMod val="20000"/>
                  <a:lumOff val="80000"/>
                </a:schemeClr>
              </a:solidFill>
              <a:latin typeface="Arial Black" pitchFamily="34" charset="0"/>
            </a:endParaRPr>
          </a:p>
        </p:txBody>
      </p:sp>
      <p:sp>
        <p:nvSpPr>
          <p:cNvPr id="3" name="Espace réservé du contenu 2"/>
          <p:cNvSpPr>
            <a:spLocks noGrp="1"/>
          </p:cNvSpPr>
          <p:nvPr>
            <p:ph sz="quarter" idx="1"/>
          </p:nvPr>
        </p:nvSpPr>
        <p:spPr>
          <a:xfrm>
            <a:off x="179512" y="4319230"/>
            <a:ext cx="8784976" cy="2422138"/>
          </a:xfrm>
          <a:ln/>
        </p:spPr>
        <p:style>
          <a:lnRef idx="2">
            <a:schemeClr val="dk1">
              <a:shade val="50000"/>
            </a:schemeClr>
          </a:lnRef>
          <a:fillRef idx="1">
            <a:schemeClr val="dk1"/>
          </a:fillRef>
          <a:effectRef idx="0">
            <a:schemeClr val="dk1"/>
          </a:effectRef>
          <a:fontRef idx="minor">
            <a:schemeClr val="lt1"/>
          </a:fontRef>
        </p:style>
        <p:txBody>
          <a:bodyPr>
            <a:noAutofit/>
          </a:bodyPr>
          <a:lstStyle/>
          <a:p>
            <a:pPr marL="0" indent="0" algn="just">
              <a:spcBef>
                <a:spcPts val="0"/>
              </a:spcBef>
              <a:buNone/>
            </a:pPr>
            <a:r>
              <a:rPr lang="fr-CA" sz="1900" b="1" dirty="0" smtClean="0">
                <a:solidFill>
                  <a:schemeClr val="bg1"/>
                </a:solidFill>
                <a:latin typeface="Bodoni MT Condensed" pitchFamily="18" charset="0"/>
                <a:cs typeface="Andalus" pitchFamily="18" charset="-78"/>
              </a:rPr>
              <a:t>Quiconque</a:t>
            </a:r>
            <a:r>
              <a:rPr lang="fr-CA" sz="1900" b="1" dirty="0" smtClean="0">
                <a:solidFill>
                  <a:srgbClr val="002060"/>
                </a:solidFill>
                <a:latin typeface="Bodoni MT Condensed" pitchFamily="18" charset="0"/>
                <a:cs typeface="Andalus" pitchFamily="18" charset="-78"/>
              </a:rPr>
              <a:t> </a:t>
            </a:r>
            <a:r>
              <a:rPr lang="fr-CA" sz="1900" b="1" dirty="0" smtClean="0">
                <a:latin typeface="Bodoni MT Condensed" pitchFamily="18" charset="0"/>
                <a:cs typeface="Andalus" pitchFamily="18" charset="-78"/>
              </a:rPr>
              <a:t>confesse que Christ est Seigneur, se repent de ses péchés, par la foi se fait baptisé pour le pardon de ses péchés  est enfant de Dieu selon la Bible nous sommes </a:t>
            </a:r>
            <a:r>
              <a:rPr lang="fr-CA" sz="1900" b="1" dirty="0" smtClean="0">
                <a:solidFill>
                  <a:schemeClr val="bg1"/>
                </a:solidFill>
                <a:latin typeface="Bodoni MT Condensed" pitchFamily="18" charset="0"/>
                <a:cs typeface="Andalus" pitchFamily="18" charset="-78"/>
              </a:rPr>
              <a:t>réconciliés </a:t>
            </a:r>
            <a:r>
              <a:rPr lang="fr-CA" sz="1900" b="1" dirty="0" smtClean="0">
                <a:latin typeface="Bodoni MT Condensed" pitchFamily="18" charset="0"/>
                <a:cs typeface="Andalus" pitchFamily="18" charset="-78"/>
              </a:rPr>
              <a:t>avec Dieu. </a:t>
            </a:r>
            <a:r>
              <a:rPr lang="fr-CA" sz="1900" b="1" dirty="0" smtClean="0">
                <a:solidFill>
                  <a:schemeClr val="bg1"/>
                </a:solidFill>
                <a:latin typeface="Bodoni MT Condensed" pitchFamily="18" charset="0"/>
                <a:cs typeface="Andalus" pitchFamily="18" charset="-78"/>
              </a:rPr>
              <a:t>Que dit Paul aux Romains? Qu’il ne faut pas pleurer </a:t>
            </a:r>
            <a:r>
              <a:rPr lang="fr-CA" sz="1900" b="1" dirty="0" smtClean="0">
                <a:solidFill>
                  <a:srgbClr val="FFFF00"/>
                </a:solidFill>
                <a:latin typeface="Bodoni MT Condensed" pitchFamily="18" charset="0"/>
                <a:cs typeface="Andalus" pitchFamily="18" charset="-78"/>
              </a:rPr>
              <a:t>suite aux douleurs intenses? </a:t>
            </a:r>
            <a:r>
              <a:rPr lang="fr-CA" sz="1900" b="1" dirty="0" smtClean="0">
                <a:latin typeface="Bodoni MT Condensed" pitchFamily="18" charset="0"/>
                <a:cs typeface="Andalus" pitchFamily="18" charset="-78"/>
              </a:rPr>
              <a:t>Dieu nous a créer  différent il y a ceux qui endurent le plus la douleur </a:t>
            </a:r>
            <a:r>
              <a:rPr lang="fr-CA" sz="1900" b="1" dirty="0" smtClean="0">
                <a:solidFill>
                  <a:schemeClr val="bg1"/>
                </a:solidFill>
                <a:latin typeface="Bodoni MT Condensed" pitchFamily="18" charset="0"/>
                <a:cs typeface="Andalus" pitchFamily="18" charset="-78"/>
              </a:rPr>
              <a:t>et ceux qui endurent pas la douleur. </a:t>
            </a:r>
            <a:endParaRPr lang="fr-CA" sz="1900" b="1" dirty="0" smtClean="0">
              <a:latin typeface="Bodoni MT Condensed" pitchFamily="18" charset="0"/>
              <a:cs typeface="Andalus" pitchFamily="18" charset="-78"/>
            </a:endParaRPr>
          </a:p>
          <a:p>
            <a:pPr marL="0" indent="0" algn="just">
              <a:spcBef>
                <a:spcPts val="0"/>
              </a:spcBef>
              <a:buNone/>
            </a:pPr>
            <a:r>
              <a:rPr lang="fr-CA" sz="1900" b="1" i="1" dirty="0" smtClean="0">
                <a:solidFill>
                  <a:srgbClr val="FFFF00"/>
                </a:solidFill>
                <a:latin typeface="Bodoni MT Condensed" pitchFamily="18" charset="0"/>
              </a:rPr>
              <a:t>Matthieu 6</a:t>
            </a:r>
            <a:r>
              <a:rPr lang="fr-CA" sz="1900" b="1" dirty="0" smtClean="0">
                <a:solidFill>
                  <a:srgbClr val="FFFF00"/>
                </a:solidFill>
                <a:latin typeface="Bodoni MT Condensed" pitchFamily="18" charset="0"/>
              </a:rPr>
              <a:t>: 22 </a:t>
            </a:r>
            <a:r>
              <a:rPr lang="fr-CA" sz="1900" b="1" dirty="0" smtClean="0">
                <a:solidFill>
                  <a:srgbClr val="FFFF00"/>
                </a:solidFill>
                <a:latin typeface="Bodoni MT Condensed" pitchFamily="18" charset="0"/>
              </a:rPr>
              <a:t> </a:t>
            </a:r>
            <a:r>
              <a:rPr lang="fr-CA" sz="1900" b="1" dirty="0" smtClean="0">
                <a:latin typeface="Bodoni MT Condensed" pitchFamily="18" charset="0"/>
              </a:rPr>
              <a:t>L</a:t>
            </a:r>
            <a:r>
              <a:rPr lang="fr-CA" sz="1900" b="1" dirty="0">
                <a:latin typeface="Bodoni MT Condensed" pitchFamily="18" charset="0"/>
              </a:rPr>
              <a:t>' œil </a:t>
            </a:r>
            <a:r>
              <a:rPr lang="fr-CA" sz="1900" b="1" dirty="0">
                <a:latin typeface="Bodoni MT Condensed" pitchFamily="18" charset="0"/>
              </a:rPr>
              <a:t>est la lampe du corps. Si ton </a:t>
            </a:r>
            <a:r>
              <a:rPr lang="fr-CA" sz="1900" b="1" dirty="0" smtClean="0">
                <a:latin typeface="Bodoni MT Condensed" pitchFamily="18" charset="0"/>
              </a:rPr>
              <a:t>œil </a:t>
            </a:r>
            <a:r>
              <a:rPr lang="fr-CA" sz="1900" b="1" dirty="0">
                <a:latin typeface="Bodoni MT Condensed" pitchFamily="18" charset="0"/>
              </a:rPr>
              <a:t>est en bon état, tout ton corps sera éclairé; 23mais si ton </a:t>
            </a:r>
            <a:r>
              <a:rPr lang="fr-CA" sz="1900" b="1" dirty="0">
                <a:latin typeface="Bodoni MT Condensed" pitchFamily="18" charset="0"/>
              </a:rPr>
              <a:t>œil </a:t>
            </a:r>
            <a:r>
              <a:rPr lang="fr-CA" sz="1900" b="1" dirty="0">
                <a:latin typeface="Bodoni MT Condensed" pitchFamily="18" charset="0"/>
              </a:rPr>
              <a:t>est en mauvais état, tout ton corps sera dans les ténèbres. Si donc la lumière qui est en toi est ténèbres, combien seront grandes ces </a:t>
            </a:r>
            <a:r>
              <a:rPr lang="fr-CA" sz="1900" b="1" dirty="0" smtClean="0">
                <a:latin typeface="Bodoni MT Condensed" pitchFamily="18" charset="0"/>
              </a:rPr>
              <a:t>ne </a:t>
            </a:r>
            <a:r>
              <a:rPr lang="fr-CA" sz="1900" b="1" dirty="0">
                <a:latin typeface="Bodoni MT Condensed" pitchFamily="18" charset="0"/>
              </a:rPr>
              <a:t>peut servir deux maîtres. Car, ou il haïra l'un, et aimera l'autre; ou il s'attachera à l'un, et méprisera l'autre. Vous ne pouvez servir Dieu et </a:t>
            </a:r>
            <a:r>
              <a:rPr lang="fr-CA" sz="1900" b="1" dirty="0" smtClean="0">
                <a:latin typeface="Bodoni MT Condensed" pitchFamily="18" charset="0"/>
              </a:rPr>
              <a:t>Mammon</a:t>
            </a:r>
            <a:r>
              <a:rPr lang="fr-CA" sz="1900" b="1" dirty="0" smtClean="0">
                <a:latin typeface="Bodoni MT Condensed" pitchFamily="18" charset="0"/>
              </a:rPr>
              <a:t>.</a:t>
            </a:r>
            <a:endParaRPr lang="en-CA" sz="1900" b="1" dirty="0">
              <a:latin typeface="Bodoni MT Condensed" pitchFamily="18" charset="0"/>
              <a:cs typeface="Andalus" pitchFamily="18" charset="-78"/>
            </a:endParaRPr>
          </a:p>
        </p:txBody>
      </p:sp>
      <p:sp>
        <p:nvSpPr>
          <p:cNvPr id="4" name="Titre 1"/>
          <p:cNvSpPr txBox="1">
            <a:spLocks/>
          </p:cNvSpPr>
          <p:nvPr/>
        </p:nvSpPr>
        <p:spPr>
          <a:xfrm>
            <a:off x="179512" y="908720"/>
            <a:ext cx="8784976" cy="1414026"/>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bIns="91440" anchor="b" anchorCtr="0">
            <a:noAutofit/>
          </a:bodyPr>
          <a:lstStyle>
            <a:lvl1pPr algn="l" rtl="0" eaLnBrk="1" latinLnBrk="0" hangingPunct="1">
              <a:spcBef>
                <a:spcPct val="0"/>
              </a:spcBef>
              <a:buNone/>
              <a:defRPr kumimoji="0" sz="4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just"/>
            <a:r>
              <a:rPr lang="fr-CA" sz="2000" b="1" dirty="0">
                <a:solidFill>
                  <a:schemeClr val="bg1"/>
                </a:solidFill>
                <a:latin typeface="Arial Narrow" pitchFamily="34" charset="0"/>
              </a:rPr>
              <a:t>Jean 4.17 </a:t>
            </a:r>
            <a:r>
              <a:rPr lang="fr-CA" sz="2000" b="1" dirty="0" smtClean="0">
                <a:solidFill>
                  <a:schemeClr val="bg1"/>
                </a:solidFill>
                <a:latin typeface="Arial Narrow" pitchFamily="34" charset="0"/>
              </a:rPr>
              <a:t> </a:t>
            </a:r>
            <a:r>
              <a:rPr lang="fr-CA" sz="2000" b="1" dirty="0" smtClean="0">
                <a:solidFill>
                  <a:srgbClr val="FFFF00"/>
                </a:solidFill>
                <a:latin typeface="Arial Narrow" pitchFamily="34" charset="0"/>
              </a:rPr>
              <a:t>Voici comment l’amour est parfait en nous, afin que nous ayons de l’assurance au jour du jugement: </a:t>
            </a:r>
            <a:r>
              <a:rPr lang="fr-CA" sz="2000" b="1" dirty="0" smtClean="0">
                <a:solidFill>
                  <a:schemeClr val="bg1"/>
                </a:solidFill>
                <a:latin typeface="Arial Narrow" pitchFamily="34" charset="0"/>
              </a:rPr>
              <a:t>tel il est lui, tels nous sommes</a:t>
            </a:r>
            <a:r>
              <a:rPr lang="fr-CA" sz="2000" b="1" dirty="0" smtClean="0">
                <a:solidFill>
                  <a:srgbClr val="FFFF00"/>
                </a:solidFill>
                <a:latin typeface="Arial Narrow" pitchFamily="34" charset="0"/>
              </a:rPr>
              <a:t> </a:t>
            </a:r>
            <a:r>
              <a:rPr lang="fr-CA" sz="2000" b="1" dirty="0" smtClean="0">
                <a:solidFill>
                  <a:schemeClr val="bg1"/>
                </a:solidFill>
                <a:latin typeface="Arial Narrow" pitchFamily="34" charset="0"/>
              </a:rPr>
              <a:t>aussi dans ce monde. </a:t>
            </a:r>
            <a:r>
              <a:rPr lang="fr-CA" sz="2000" b="1" dirty="0" smtClean="0">
                <a:solidFill>
                  <a:srgbClr val="FFFF00"/>
                </a:solidFill>
                <a:latin typeface="Arial Narrow" pitchFamily="34" charset="0"/>
              </a:rPr>
              <a:t>Avez-vous </a:t>
            </a:r>
            <a:r>
              <a:rPr lang="fr-CA" sz="2000" b="1" dirty="0" smtClean="0">
                <a:solidFill>
                  <a:srgbClr val="FFFF00"/>
                </a:solidFill>
                <a:latin typeface="Arial Narrow" pitchFamily="34" charset="0"/>
              </a:rPr>
              <a:t>entendu Qu’un jour Jésus a été hospitalisé pour une maladie quelconque ? Sommes nous réellement comme lui dans ce monde </a:t>
            </a:r>
            <a:r>
              <a:rPr lang="fr-CA" sz="2000" b="1" dirty="0" smtClean="0">
                <a:solidFill>
                  <a:srgbClr val="FFFF00"/>
                </a:solidFill>
                <a:latin typeface="Arial Narrow" pitchFamily="34" charset="0"/>
              </a:rPr>
              <a:t>?  </a:t>
            </a:r>
            <a:r>
              <a:rPr lang="fr-CA" sz="2000" b="1" dirty="0" smtClean="0">
                <a:solidFill>
                  <a:srgbClr val="FFFF00"/>
                </a:solidFill>
                <a:latin typeface="Arial Narrow" pitchFamily="34" charset="0"/>
              </a:rPr>
              <a:t>NON</a:t>
            </a:r>
            <a:endParaRPr lang="en-CA" sz="2000" b="1" dirty="0">
              <a:solidFill>
                <a:srgbClr val="FFFF00"/>
              </a:solidFill>
              <a:latin typeface="Arial Narrow" pitchFamily="34" charset="0"/>
            </a:endParaRPr>
          </a:p>
        </p:txBody>
      </p:sp>
      <p:sp>
        <p:nvSpPr>
          <p:cNvPr id="5" name="Rectangle 4"/>
          <p:cNvSpPr/>
          <p:nvPr/>
        </p:nvSpPr>
        <p:spPr>
          <a:xfrm>
            <a:off x="179512" y="2348880"/>
            <a:ext cx="8784976" cy="126188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a:spAutoFit/>
          </a:bodyPr>
          <a:lstStyle/>
          <a:p>
            <a:pPr algn="just"/>
            <a:r>
              <a:rPr lang="fr-CA" sz="1900" b="1" dirty="0">
                <a:solidFill>
                  <a:schemeClr val="bg1"/>
                </a:solidFill>
                <a:latin typeface="Bodoni MT Condensed" pitchFamily="18" charset="0"/>
              </a:rPr>
              <a:t>T</a:t>
            </a:r>
            <a:r>
              <a:rPr lang="fr-CA" sz="1900" b="1" dirty="0" smtClean="0">
                <a:solidFill>
                  <a:schemeClr val="bg1"/>
                </a:solidFill>
                <a:latin typeface="Bodoni MT Condensed" pitchFamily="18" charset="0"/>
              </a:rPr>
              <a:t>el </a:t>
            </a:r>
            <a:r>
              <a:rPr lang="fr-CA" sz="1900" b="1" dirty="0">
                <a:solidFill>
                  <a:schemeClr val="bg1"/>
                </a:solidFill>
                <a:latin typeface="Bodoni MT Condensed" pitchFamily="18" charset="0"/>
              </a:rPr>
              <a:t>il est lui, </a:t>
            </a:r>
            <a:r>
              <a:rPr lang="fr-CA" sz="1900" b="1" dirty="0">
                <a:solidFill>
                  <a:srgbClr val="FFFF00"/>
                </a:solidFill>
                <a:latin typeface="Bodoni MT Condensed" pitchFamily="18" charset="0"/>
              </a:rPr>
              <a:t>tels nous sommes aussi dans ce </a:t>
            </a:r>
            <a:r>
              <a:rPr lang="fr-CA" sz="1900" b="1" dirty="0" smtClean="0">
                <a:solidFill>
                  <a:srgbClr val="FFFF00"/>
                </a:solidFill>
                <a:latin typeface="Bodoni MT Condensed" pitchFamily="18" charset="0"/>
              </a:rPr>
              <a:t>monde </a:t>
            </a:r>
            <a:r>
              <a:rPr lang="fr-CA" sz="1900" b="1" dirty="0" smtClean="0">
                <a:solidFill>
                  <a:schemeClr val="bg1"/>
                </a:solidFill>
                <a:latin typeface="Bodoni MT Condensed" pitchFamily="18" charset="0"/>
              </a:rPr>
              <a:t>pas en chair mais en esprit ! Car la chair est faible mais l’esprit est bien disposé en Christ.  Malgré la connaissance que nous avons-nous péchons quand même c’est une grande faiblesse énorme il faut le reconnaître et le confesser </a:t>
            </a:r>
            <a:r>
              <a:rPr lang="fr-CA" sz="1900" b="1" dirty="0" smtClean="0">
                <a:solidFill>
                  <a:schemeClr val="bg1"/>
                </a:solidFill>
                <a:latin typeface="Bodoni MT Condensed" pitchFamily="18" charset="0"/>
              </a:rPr>
              <a:t>toujours. Dieu </a:t>
            </a:r>
            <a:r>
              <a:rPr lang="fr-CA" sz="1900" b="1" dirty="0" smtClean="0">
                <a:solidFill>
                  <a:schemeClr val="bg1"/>
                </a:solidFill>
                <a:latin typeface="Bodoni MT Condensed" pitchFamily="18" charset="0"/>
              </a:rPr>
              <a:t>est entrain de nous apprendre </a:t>
            </a:r>
            <a:r>
              <a:rPr lang="fr-CA" sz="1900" b="1" dirty="0" smtClean="0">
                <a:solidFill>
                  <a:srgbClr val="FFFF00"/>
                </a:solidFill>
                <a:latin typeface="Bodoni MT Condensed" pitchFamily="18" charset="0"/>
              </a:rPr>
              <a:t>notre propre faiblesse et non celle des autres. </a:t>
            </a:r>
            <a:endParaRPr lang="en-CA" sz="1900" dirty="0">
              <a:solidFill>
                <a:srgbClr val="FFFF00"/>
              </a:solidFill>
              <a:latin typeface="Bodoni MT Condensed" pitchFamily="18" charset="0"/>
            </a:endParaRPr>
          </a:p>
        </p:txBody>
      </p:sp>
      <p:sp>
        <p:nvSpPr>
          <p:cNvPr id="6" name="Rectangle à coins arrondis 5"/>
          <p:cNvSpPr/>
          <p:nvPr/>
        </p:nvSpPr>
        <p:spPr>
          <a:xfrm>
            <a:off x="179512" y="3645024"/>
            <a:ext cx="8784976" cy="648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1" dirty="0" smtClean="0">
                <a:latin typeface="Arial Black" pitchFamily="34" charset="0"/>
              </a:rPr>
              <a:t>Paul parle de sa faiblesse étant dans le corps</a:t>
            </a:r>
            <a:endParaRPr lang="en-CA" sz="2400" b="1" dirty="0">
              <a:latin typeface="Arial Black" pitchFamily="34" charset="0"/>
            </a:endParaRPr>
          </a:p>
        </p:txBody>
      </p:sp>
    </p:spTree>
    <p:extLst>
      <p:ext uri="{BB962C8B-B14F-4D97-AF65-F5344CB8AC3E}">
        <p14:creationId xmlns:p14="http://schemas.microsoft.com/office/powerpoint/2010/main" val="1650166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476672"/>
            <a:ext cx="8856984" cy="3754874"/>
          </a:xfrm>
          <a:prstGeom prst="rect">
            <a:avLst/>
          </a:prstGeom>
          <a:solidFill>
            <a:schemeClr val="tx1"/>
          </a:solidFill>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fr-CA" b="1" dirty="0">
                <a:solidFill>
                  <a:schemeClr val="bg1"/>
                </a:solidFill>
                <a:latin typeface="Browallia New" pitchFamily="34" charset="-34"/>
                <a:cs typeface="Browallia New" pitchFamily="34" charset="-34"/>
              </a:rPr>
              <a:t> </a:t>
            </a:r>
            <a:r>
              <a:rPr lang="fr-CA" b="1" dirty="0" smtClean="0">
                <a:solidFill>
                  <a:schemeClr val="bg1"/>
                </a:solidFill>
                <a:latin typeface="Browallia New" pitchFamily="34" charset="-34"/>
                <a:cs typeface="Browallia New" pitchFamily="34" charset="-34"/>
              </a:rPr>
              <a:t>28 Nous </a:t>
            </a:r>
            <a:r>
              <a:rPr lang="fr-CA" b="1" dirty="0">
                <a:solidFill>
                  <a:schemeClr val="bg1"/>
                </a:solidFill>
                <a:latin typeface="Browallia New" pitchFamily="34" charset="-34"/>
                <a:cs typeface="Browallia New" pitchFamily="34" charset="-34"/>
              </a:rPr>
              <a:t>savons, du reste, que toutes choses concourent au bien de ceux qui aiment Dieu, de ceux qui sont appelés selon son </a:t>
            </a:r>
            <a:r>
              <a:rPr lang="fr-CA" b="1" dirty="0" smtClean="0">
                <a:solidFill>
                  <a:schemeClr val="bg1"/>
                </a:solidFill>
                <a:latin typeface="Browallia New" pitchFamily="34" charset="-34"/>
                <a:cs typeface="Browallia New" pitchFamily="34" charset="-34"/>
              </a:rPr>
              <a:t>dessein. 29 Car </a:t>
            </a:r>
            <a:r>
              <a:rPr lang="fr-CA" b="1" dirty="0">
                <a:solidFill>
                  <a:schemeClr val="bg1"/>
                </a:solidFill>
                <a:latin typeface="Browallia New" pitchFamily="34" charset="-34"/>
                <a:cs typeface="Browallia New" pitchFamily="34" charset="-34"/>
              </a:rPr>
              <a:t>ceux qu'il a connus d'avance, il les a aussi prédestinés à être semblables à l'image de son Fils, afin que son Fils fût le premier-né entre plusieurs frères. </a:t>
            </a:r>
            <a:r>
              <a:rPr lang="fr-CA" b="1" dirty="0" smtClean="0">
                <a:solidFill>
                  <a:schemeClr val="bg1"/>
                </a:solidFill>
                <a:latin typeface="Browallia New" pitchFamily="34" charset="-34"/>
                <a:cs typeface="Browallia New" pitchFamily="34" charset="-34"/>
              </a:rPr>
              <a:t>30 Et </a:t>
            </a:r>
            <a:r>
              <a:rPr lang="fr-CA" b="1" dirty="0">
                <a:solidFill>
                  <a:schemeClr val="bg1"/>
                </a:solidFill>
                <a:latin typeface="Browallia New" pitchFamily="34" charset="-34"/>
                <a:cs typeface="Browallia New" pitchFamily="34" charset="-34"/>
              </a:rPr>
              <a:t>ceux qu'il a prédestinés, il les a aussi appelés; et ceux qu'il a appelés, il les a aussi justifiés; et ceux qu'il a justifiés, il les a aussi </a:t>
            </a:r>
            <a:r>
              <a:rPr lang="fr-CA" b="1" dirty="0" smtClean="0">
                <a:solidFill>
                  <a:schemeClr val="bg1"/>
                </a:solidFill>
                <a:latin typeface="Browallia New" pitchFamily="34" charset="-34"/>
                <a:cs typeface="Browallia New" pitchFamily="34" charset="-34"/>
              </a:rPr>
              <a:t>glorifiés.31 Que </a:t>
            </a:r>
            <a:r>
              <a:rPr lang="fr-CA" b="1" dirty="0">
                <a:solidFill>
                  <a:schemeClr val="bg1"/>
                </a:solidFill>
                <a:latin typeface="Browallia New" pitchFamily="34" charset="-34"/>
                <a:cs typeface="Browallia New" pitchFamily="34" charset="-34"/>
              </a:rPr>
              <a:t>dirons-nous donc à l'égard de ces choses? </a:t>
            </a:r>
            <a:r>
              <a:rPr lang="fr-CA" b="1" dirty="0">
                <a:solidFill>
                  <a:srgbClr val="FFFF00"/>
                </a:solidFill>
                <a:latin typeface="Browallia New" pitchFamily="34" charset="-34"/>
                <a:cs typeface="Browallia New" pitchFamily="34" charset="-34"/>
              </a:rPr>
              <a:t>Si Dieu est pour nous</a:t>
            </a:r>
            <a:r>
              <a:rPr lang="fr-CA" b="1" dirty="0">
                <a:solidFill>
                  <a:schemeClr val="bg1"/>
                </a:solidFill>
                <a:latin typeface="Browallia New" pitchFamily="34" charset="-34"/>
                <a:cs typeface="Browallia New" pitchFamily="34" charset="-34"/>
              </a:rPr>
              <a:t>, qui sera contre nous? </a:t>
            </a:r>
            <a:r>
              <a:rPr lang="fr-CA" b="1" dirty="0" smtClean="0">
                <a:solidFill>
                  <a:schemeClr val="bg1"/>
                </a:solidFill>
                <a:latin typeface="Browallia New" pitchFamily="34" charset="-34"/>
                <a:cs typeface="Browallia New" pitchFamily="34" charset="-34"/>
              </a:rPr>
              <a:t>32 Lui</a:t>
            </a:r>
            <a:r>
              <a:rPr lang="fr-CA" b="1" dirty="0">
                <a:solidFill>
                  <a:schemeClr val="bg1"/>
                </a:solidFill>
                <a:latin typeface="Browallia New" pitchFamily="34" charset="-34"/>
                <a:cs typeface="Browallia New" pitchFamily="34" charset="-34"/>
              </a:rPr>
              <a:t>, qui n'a point épargné son propre Fils, mais </a:t>
            </a:r>
            <a:r>
              <a:rPr lang="fr-CA" b="1" dirty="0">
                <a:solidFill>
                  <a:srgbClr val="FFFF00"/>
                </a:solidFill>
                <a:latin typeface="Browallia New" pitchFamily="34" charset="-34"/>
                <a:cs typeface="Browallia New" pitchFamily="34" charset="-34"/>
              </a:rPr>
              <a:t>qui l'a livré</a:t>
            </a:r>
            <a:r>
              <a:rPr lang="fr-CA" b="1" dirty="0">
                <a:solidFill>
                  <a:schemeClr val="bg1"/>
                </a:solidFill>
                <a:latin typeface="Browallia New" pitchFamily="34" charset="-34"/>
                <a:cs typeface="Browallia New" pitchFamily="34" charset="-34"/>
              </a:rPr>
              <a:t> pour nous tous, comment ne nous donnera-t-il pas </a:t>
            </a:r>
            <a:r>
              <a:rPr lang="fr-CA" b="1" dirty="0">
                <a:solidFill>
                  <a:srgbClr val="FFFF00"/>
                </a:solidFill>
                <a:latin typeface="Browallia New" pitchFamily="34" charset="-34"/>
                <a:cs typeface="Browallia New" pitchFamily="34" charset="-34"/>
              </a:rPr>
              <a:t>aussi toutes choses avec lui</a:t>
            </a:r>
            <a:r>
              <a:rPr lang="fr-CA" b="1" dirty="0">
                <a:solidFill>
                  <a:schemeClr val="bg1"/>
                </a:solidFill>
                <a:latin typeface="Browallia New" pitchFamily="34" charset="-34"/>
                <a:cs typeface="Browallia New" pitchFamily="34" charset="-34"/>
              </a:rPr>
              <a:t>? </a:t>
            </a:r>
            <a:r>
              <a:rPr lang="fr-CA" b="1" dirty="0" smtClean="0">
                <a:solidFill>
                  <a:schemeClr val="bg1"/>
                </a:solidFill>
                <a:latin typeface="Browallia New" pitchFamily="34" charset="-34"/>
                <a:cs typeface="Browallia New" pitchFamily="34" charset="-34"/>
              </a:rPr>
              <a:t>33 Qui </a:t>
            </a:r>
            <a:r>
              <a:rPr lang="fr-CA" b="1" dirty="0">
                <a:solidFill>
                  <a:schemeClr val="bg1"/>
                </a:solidFill>
                <a:latin typeface="Browallia New" pitchFamily="34" charset="-34"/>
                <a:cs typeface="Browallia New" pitchFamily="34" charset="-34"/>
              </a:rPr>
              <a:t>accusera les élus de Dieu? </a:t>
            </a:r>
            <a:r>
              <a:rPr lang="fr-CA" b="1" dirty="0">
                <a:solidFill>
                  <a:srgbClr val="FFFF00"/>
                </a:solidFill>
                <a:latin typeface="Browallia New" pitchFamily="34" charset="-34"/>
                <a:cs typeface="Browallia New" pitchFamily="34" charset="-34"/>
              </a:rPr>
              <a:t>C'est Dieu </a:t>
            </a:r>
            <a:r>
              <a:rPr lang="fr-CA" b="1" dirty="0">
                <a:solidFill>
                  <a:schemeClr val="bg1"/>
                </a:solidFill>
                <a:latin typeface="Browallia New" pitchFamily="34" charset="-34"/>
                <a:cs typeface="Browallia New" pitchFamily="34" charset="-34"/>
              </a:rPr>
              <a:t>qui </a:t>
            </a:r>
            <a:r>
              <a:rPr lang="fr-CA" b="1" dirty="0">
                <a:solidFill>
                  <a:srgbClr val="FFFF00"/>
                </a:solidFill>
                <a:latin typeface="Browallia New" pitchFamily="34" charset="-34"/>
                <a:cs typeface="Browallia New" pitchFamily="34" charset="-34"/>
              </a:rPr>
              <a:t>justifie</a:t>
            </a:r>
            <a:r>
              <a:rPr lang="fr-CA" b="1" dirty="0">
                <a:solidFill>
                  <a:schemeClr val="bg1"/>
                </a:solidFill>
                <a:latin typeface="Browallia New" pitchFamily="34" charset="-34"/>
                <a:cs typeface="Browallia New" pitchFamily="34" charset="-34"/>
              </a:rPr>
              <a:t>! </a:t>
            </a:r>
            <a:r>
              <a:rPr lang="fr-CA" b="1" dirty="0" smtClean="0">
                <a:solidFill>
                  <a:schemeClr val="bg1"/>
                </a:solidFill>
                <a:latin typeface="Browallia New" pitchFamily="34" charset="-34"/>
                <a:cs typeface="Browallia New" pitchFamily="34" charset="-34"/>
              </a:rPr>
              <a:t>34 Qui </a:t>
            </a:r>
            <a:r>
              <a:rPr lang="fr-CA" b="1" dirty="0">
                <a:solidFill>
                  <a:schemeClr val="bg1"/>
                </a:solidFill>
                <a:latin typeface="Browallia New" pitchFamily="34" charset="-34"/>
                <a:cs typeface="Browallia New" pitchFamily="34" charset="-34"/>
              </a:rPr>
              <a:t>les condamnera? Christ </a:t>
            </a:r>
            <a:r>
              <a:rPr lang="fr-CA" b="1" dirty="0">
                <a:solidFill>
                  <a:srgbClr val="FFFF00"/>
                </a:solidFill>
                <a:latin typeface="Browallia New" pitchFamily="34" charset="-34"/>
                <a:cs typeface="Browallia New" pitchFamily="34" charset="-34"/>
              </a:rPr>
              <a:t>est mort; bien plus</a:t>
            </a:r>
            <a:r>
              <a:rPr lang="fr-CA" b="1" dirty="0">
                <a:solidFill>
                  <a:schemeClr val="bg1"/>
                </a:solidFill>
                <a:latin typeface="Browallia New" pitchFamily="34" charset="-34"/>
                <a:cs typeface="Browallia New" pitchFamily="34" charset="-34"/>
              </a:rPr>
              <a:t>, </a:t>
            </a:r>
            <a:r>
              <a:rPr lang="fr-CA" b="1" dirty="0">
                <a:solidFill>
                  <a:srgbClr val="FFFF00"/>
                </a:solidFill>
                <a:latin typeface="Browallia New" pitchFamily="34" charset="-34"/>
                <a:cs typeface="Browallia New" pitchFamily="34" charset="-34"/>
              </a:rPr>
              <a:t>il est ressuscité</a:t>
            </a:r>
            <a:r>
              <a:rPr lang="fr-CA" b="1" dirty="0">
                <a:solidFill>
                  <a:schemeClr val="bg1"/>
                </a:solidFill>
                <a:latin typeface="Browallia New" pitchFamily="34" charset="-34"/>
                <a:cs typeface="Browallia New" pitchFamily="34" charset="-34"/>
              </a:rPr>
              <a:t>, il est à la droite de Dieu, et </a:t>
            </a:r>
            <a:r>
              <a:rPr lang="fr-CA" b="1" dirty="0">
                <a:solidFill>
                  <a:srgbClr val="FFFF00"/>
                </a:solidFill>
                <a:latin typeface="Browallia New" pitchFamily="34" charset="-34"/>
                <a:cs typeface="Browallia New" pitchFamily="34" charset="-34"/>
              </a:rPr>
              <a:t>il intercède pour </a:t>
            </a:r>
            <a:r>
              <a:rPr lang="fr-CA" b="1" dirty="0" smtClean="0">
                <a:solidFill>
                  <a:srgbClr val="FFFF00"/>
                </a:solidFill>
                <a:latin typeface="Browallia New" pitchFamily="34" charset="-34"/>
                <a:cs typeface="Browallia New" pitchFamily="34" charset="-34"/>
              </a:rPr>
              <a:t>nous</a:t>
            </a:r>
            <a:r>
              <a:rPr lang="fr-CA" b="1" dirty="0" smtClean="0">
                <a:solidFill>
                  <a:schemeClr val="bg1"/>
                </a:solidFill>
                <a:latin typeface="Browallia New" pitchFamily="34" charset="-34"/>
                <a:cs typeface="Browallia New" pitchFamily="34" charset="-34"/>
              </a:rPr>
              <a:t>! 35 Qui </a:t>
            </a:r>
            <a:r>
              <a:rPr lang="fr-CA" b="1" dirty="0">
                <a:solidFill>
                  <a:srgbClr val="FFFF00"/>
                </a:solidFill>
                <a:latin typeface="Browallia New" pitchFamily="34" charset="-34"/>
                <a:cs typeface="Browallia New" pitchFamily="34" charset="-34"/>
              </a:rPr>
              <a:t>nous séparera </a:t>
            </a:r>
            <a:r>
              <a:rPr lang="fr-CA" b="1" dirty="0">
                <a:solidFill>
                  <a:schemeClr val="bg1"/>
                </a:solidFill>
                <a:latin typeface="Browallia New" pitchFamily="34" charset="-34"/>
                <a:cs typeface="Browallia New" pitchFamily="34" charset="-34"/>
              </a:rPr>
              <a:t>de l'amour de </a:t>
            </a:r>
            <a:r>
              <a:rPr lang="fr-CA" b="1" dirty="0">
                <a:solidFill>
                  <a:srgbClr val="FFFF00"/>
                </a:solidFill>
                <a:latin typeface="Browallia New" pitchFamily="34" charset="-34"/>
                <a:cs typeface="Browallia New" pitchFamily="34" charset="-34"/>
              </a:rPr>
              <a:t>Christ</a:t>
            </a:r>
            <a:r>
              <a:rPr lang="fr-CA" b="1" dirty="0">
                <a:solidFill>
                  <a:schemeClr val="bg1"/>
                </a:solidFill>
                <a:latin typeface="Browallia New" pitchFamily="34" charset="-34"/>
                <a:cs typeface="Browallia New" pitchFamily="34" charset="-34"/>
              </a:rPr>
              <a:t>? Sera-ce la tribulation, ou l'angoisse, ou la persécution, ou la faim, ou la nudité, ou le péril, ou </a:t>
            </a:r>
            <a:r>
              <a:rPr lang="fr-CA" b="1" dirty="0" smtClean="0">
                <a:solidFill>
                  <a:schemeClr val="bg1"/>
                </a:solidFill>
                <a:latin typeface="Browallia New" pitchFamily="34" charset="-34"/>
                <a:cs typeface="Browallia New" pitchFamily="34" charset="-34"/>
              </a:rPr>
              <a:t>l'épée?</a:t>
            </a:r>
            <a:r>
              <a:rPr lang="fr-CA" b="1" dirty="0">
                <a:solidFill>
                  <a:schemeClr val="bg1"/>
                </a:solidFill>
                <a:latin typeface="Browallia New" pitchFamily="34" charset="-34"/>
                <a:cs typeface="Browallia New" pitchFamily="34" charset="-34"/>
              </a:rPr>
              <a:t> </a:t>
            </a:r>
            <a:r>
              <a:rPr lang="fr-CA" b="1" dirty="0" smtClean="0">
                <a:solidFill>
                  <a:schemeClr val="bg1"/>
                </a:solidFill>
                <a:latin typeface="Browallia New" pitchFamily="34" charset="-34"/>
                <a:cs typeface="Browallia New" pitchFamily="34" charset="-34"/>
              </a:rPr>
              <a:t>36 selon </a:t>
            </a:r>
            <a:r>
              <a:rPr lang="fr-CA" b="1" dirty="0">
                <a:solidFill>
                  <a:schemeClr val="bg1"/>
                </a:solidFill>
                <a:latin typeface="Browallia New" pitchFamily="34" charset="-34"/>
                <a:cs typeface="Browallia New" pitchFamily="34" charset="-34"/>
              </a:rPr>
              <a:t>qu'il est écrit: </a:t>
            </a:r>
            <a:r>
              <a:rPr lang="fr-CA" sz="2000" b="1" dirty="0">
                <a:solidFill>
                  <a:srgbClr val="FFC000"/>
                </a:solidFill>
                <a:latin typeface="Browallia New" pitchFamily="34" charset="-34"/>
                <a:cs typeface="Browallia New" pitchFamily="34" charset="-34"/>
              </a:rPr>
              <a:t>C'est à cause de toi qu'on nous met à mort tout le jour, Qu'on nous regarde comme des brebis destinées à la </a:t>
            </a:r>
            <a:r>
              <a:rPr lang="fr-CA" sz="2000" b="1" dirty="0" smtClean="0">
                <a:solidFill>
                  <a:srgbClr val="FFC000"/>
                </a:solidFill>
                <a:latin typeface="Browallia New" pitchFamily="34" charset="-34"/>
                <a:cs typeface="Browallia New" pitchFamily="34" charset="-34"/>
              </a:rPr>
              <a:t>boucherie.</a:t>
            </a:r>
            <a:r>
              <a:rPr lang="fr-CA" sz="2000" b="1" dirty="0" smtClean="0">
                <a:solidFill>
                  <a:schemeClr val="bg1"/>
                </a:solidFill>
                <a:latin typeface="Browallia New" pitchFamily="34" charset="-34"/>
                <a:cs typeface="Browallia New" pitchFamily="34" charset="-34"/>
              </a:rPr>
              <a:t> </a:t>
            </a:r>
            <a:r>
              <a:rPr lang="fr-CA" b="1" dirty="0" smtClean="0">
                <a:solidFill>
                  <a:schemeClr val="bg1"/>
                </a:solidFill>
                <a:latin typeface="Browallia New" pitchFamily="34" charset="-34"/>
                <a:cs typeface="Browallia New" pitchFamily="34" charset="-34"/>
              </a:rPr>
              <a:t>37 Mais </a:t>
            </a:r>
            <a:r>
              <a:rPr lang="fr-CA" b="1" dirty="0">
                <a:solidFill>
                  <a:schemeClr val="bg1"/>
                </a:solidFill>
                <a:latin typeface="Browallia New" pitchFamily="34" charset="-34"/>
                <a:cs typeface="Browallia New" pitchFamily="34" charset="-34"/>
              </a:rPr>
              <a:t>dans toutes ces choses nous sommes plus que vainqueurs par celui qui nous a aimés. </a:t>
            </a:r>
            <a:r>
              <a:rPr lang="fr-CA" b="1" dirty="0" smtClean="0">
                <a:solidFill>
                  <a:schemeClr val="bg1"/>
                </a:solidFill>
                <a:latin typeface="Browallia New" pitchFamily="34" charset="-34"/>
                <a:cs typeface="Browallia New" pitchFamily="34" charset="-34"/>
              </a:rPr>
              <a:t>38 </a:t>
            </a:r>
            <a:r>
              <a:rPr lang="fr-CA" b="1" dirty="0" smtClean="0">
                <a:solidFill>
                  <a:schemeClr val="accent1">
                    <a:lumMod val="20000"/>
                    <a:lumOff val="80000"/>
                  </a:schemeClr>
                </a:solidFill>
                <a:latin typeface="Browallia New" pitchFamily="34" charset="-34"/>
                <a:cs typeface="Browallia New" pitchFamily="34" charset="-34"/>
              </a:rPr>
              <a:t>Car </a:t>
            </a:r>
            <a:r>
              <a:rPr lang="fr-CA" b="1" dirty="0">
                <a:solidFill>
                  <a:schemeClr val="accent1">
                    <a:lumMod val="20000"/>
                    <a:lumOff val="80000"/>
                  </a:schemeClr>
                </a:solidFill>
                <a:latin typeface="Browallia New" pitchFamily="34" charset="-34"/>
                <a:cs typeface="Browallia New" pitchFamily="34" charset="-34"/>
              </a:rPr>
              <a:t>j'ai l'assurance que ni la mort ni la vie, ni les anges ni les dominations, ni les choses présentes ni les choses à venir, ni les puissances</a:t>
            </a:r>
            <a:r>
              <a:rPr lang="fr-CA" b="1" dirty="0">
                <a:solidFill>
                  <a:schemeClr val="bg1"/>
                </a:solidFill>
                <a:latin typeface="Browallia New" pitchFamily="34" charset="-34"/>
                <a:cs typeface="Browallia New" pitchFamily="34" charset="-34"/>
              </a:rPr>
              <a:t>, </a:t>
            </a:r>
            <a:r>
              <a:rPr lang="fr-CA" b="1" dirty="0" smtClean="0">
                <a:solidFill>
                  <a:schemeClr val="bg1"/>
                </a:solidFill>
                <a:latin typeface="Browallia New" pitchFamily="34" charset="-34"/>
                <a:cs typeface="Browallia New" pitchFamily="34" charset="-34"/>
              </a:rPr>
              <a:t>39 ni </a:t>
            </a:r>
            <a:r>
              <a:rPr lang="fr-CA" b="1" dirty="0">
                <a:solidFill>
                  <a:schemeClr val="bg1"/>
                </a:solidFill>
                <a:latin typeface="Browallia New" pitchFamily="34" charset="-34"/>
                <a:cs typeface="Browallia New" pitchFamily="34" charset="-34"/>
              </a:rPr>
              <a:t>la hauteur, ni la profondeur, ni aucune autre créature </a:t>
            </a:r>
            <a:r>
              <a:rPr lang="fr-CA" b="1" dirty="0">
                <a:solidFill>
                  <a:srgbClr val="FFFF00"/>
                </a:solidFill>
                <a:latin typeface="Browallia New" pitchFamily="34" charset="-34"/>
                <a:cs typeface="Browallia New" pitchFamily="34" charset="-34"/>
              </a:rPr>
              <a:t>ne pourra nous séparer de l'amour de Dieu manifesté en Jésus-Christ notre </a:t>
            </a:r>
            <a:r>
              <a:rPr lang="fr-CA" b="1" dirty="0" smtClean="0">
                <a:solidFill>
                  <a:srgbClr val="FFFF00"/>
                </a:solidFill>
                <a:latin typeface="Browallia New" pitchFamily="34" charset="-34"/>
                <a:cs typeface="Browallia New" pitchFamily="34" charset="-34"/>
              </a:rPr>
              <a:t>Seigneur</a:t>
            </a:r>
            <a:endParaRPr lang="en-CA" b="1" dirty="0">
              <a:solidFill>
                <a:srgbClr val="FFFF00"/>
              </a:solidFill>
              <a:latin typeface="Browallia New" pitchFamily="34" charset="-34"/>
              <a:cs typeface="Browallia New" pitchFamily="34" charset="-34"/>
            </a:endParaRPr>
          </a:p>
        </p:txBody>
      </p:sp>
      <p:sp>
        <p:nvSpPr>
          <p:cNvPr id="4" name="Rectangle 3"/>
          <p:cNvSpPr/>
          <p:nvPr/>
        </p:nvSpPr>
        <p:spPr>
          <a:xfrm>
            <a:off x="1835696" y="116632"/>
            <a:ext cx="5976664" cy="310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1" dirty="0" smtClean="0"/>
              <a:t>Romains </a:t>
            </a:r>
            <a:r>
              <a:rPr lang="fr-CA" sz="2400" b="1" dirty="0" smtClean="0"/>
              <a:t>8:28-39</a:t>
            </a:r>
            <a:endParaRPr lang="en-CA" sz="2400" b="1" dirty="0"/>
          </a:p>
        </p:txBody>
      </p:sp>
      <p:sp>
        <p:nvSpPr>
          <p:cNvPr id="5" name="Rectangle à coins arrondis 4"/>
          <p:cNvSpPr/>
          <p:nvPr/>
        </p:nvSpPr>
        <p:spPr>
          <a:xfrm>
            <a:off x="107504" y="4241999"/>
            <a:ext cx="2304256" cy="24993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600" b="1" dirty="0">
                <a:solidFill>
                  <a:schemeClr val="bg1"/>
                </a:solidFill>
                <a:latin typeface="Arial Black" pitchFamily="34" charset="0"/>
                <a:cs typeface="Browallia New" pitchFamily="34" charset="-34"/>
              </a:rPr>
              <a:t>Dieu est pour </a:t>
            </a:r>
            <a:r>
              <a:rPr lang="fr-CA" sz="1600" b="1" dirty="0" smtClean="0">
                <a:solidFill>
                  <a:schemeClr val="bg1"/>
                </a:solidFill>
                <a:latin typeface="Arial Black" pitchFamily="34" charset="0"/>
                <a:cs typeface="Browallia New" pitchFamily="34" charset="-34"/>
              </a:rPr>
              <a:t>nous, </a:t>
            </a:r>
            <a:r>
              <a:rPr lang="fr-CA" sz="1600" b="1" dirty="0">
                <a:solidFill>
                  <a:schemeClr val="bg1"/>
                </a:solidFill>
                <a:latin typeface="Arial Black" pitchFamily="34" charset="0"/>
                <a:cs typeface="Browallia New" pitchFamily="34" charset="-34"/>
              </a:rPr>
              <a:t>nous sommes plus que </a:t>
            </a:r>
            <a:endParaRPr lang="fr-CA" sz="1600" b="1" dirty="0" smtClean="0">
              <a:solidFill>
                <a:schemeClr val="bg1"/>
              </a:solidFill>
              <a:latin typeface="Arial Black" pitchFamily="34" charset="0"/>
              <a:cs typeface="Browallia New" pitchFamily="34" charset="-34"/>
            </a:endParaRPr>
          </a:p>
          <a:p>
            <a:pPr algn="ctr"/>
            <a:r>
              <a:rPr lang="fr-CA" sz="1600" b="1" dirty="0">
                <a:solidFill>
                  <a:schemeClr val="bg1"/>
                </a:solidFill>
                <a:latin typeface="Arial Black" pitchFamily="34" charset="0"/>
                <a:cs typeface="Browallia New" pitchFamily="34" charset="-34"/>
              </a:rPr>
              <a:t>vainqueurs par celui qui nous a aimés</a:t>
            </a:r>
            <a:r>
              <a:rPr lang="fr-CA" sz="1600" b="1" dirty="0" smtClean="0">
                <a:solidFill>
                  <a:schemeClr val="bg1"/>
                </a:solidFill>
                <a:latin typeface="Arial Black" pitchFamily="34" charset="0"/>
                <a:cs typeface="Browallia New" pitchFamily="34" charset="-34"/>
              </a:rPr>
              <a:t>. Celui qui est en nous est plus fort …</a:t>
            </a:r>
            <a:endParaRPr lang="fr-CA" sz="1600" dirty="0">
              <a:solidFill>
                <a:schemeClr val="bg1"/>
              </a:solidFill>
              <a:latin typeface="Baskerville Old Face" pitchFamily="18" charset="0"/>
            </a:endParaRPr>
          </a:p>
        </p:txBody>
      </p:sp>
      <p:sp>
        <p:nvSpPr>
          <p:cNvPr id="2" name="Rectangle 1"/>
          <p:cNvSpPr/>
          <p:nvPr/>
        </p:nvSpPr>
        <p:spPr>
          <a:xfrm>
            <a:off x="2411760" y="5182741"/>
            <a:ext cx="936104" cy="478507"/>
          </a:xfrm>
          <a:prstGeom prst="rect">
            <a:avLst/>
          </a:prstGeom>
          <a:solidFill>
            <a:srgbClr val="0070C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1" dirty="0" smtClean="0"/>
              <a:t>Mais</a:t>
            </a:r>
            <a:endParaRPr lang="en-CA" sz="2400" b="1" dirty="0"/>
          </a:p>
        </p:txBody>
      </p:sp>
      <p:sp>
        <p:nvSpPr>
          <p:cNvPr id="7" name="Rectangle 6"/>
          <p:cNvSpPr/>
          <p:nvPr/>
        </p:nvSpPr>
        <p:spPr>
          <a:xfrm>
            <a:off x="5652120" y="5157192"/>
            <a:ext cx="1080120" cy="478507"/>
          </a:xfrm>
          <a:prstGeom prst="rect">
            <a:avLst/>
          </a:prstGeom>
          <a:solidFill>
            <a:srgbClr val="0070C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1" dirty="0" smtClean="0"/>
              <a:t>Donc</a:t>
            </a:r>
            <a:endParaRPr lang="en-CA" sz="2400" b="1" dirty="0"/>
          </a:p>
        </p:txBody>
      </p:sp>
      <p:sp>
        <p:nvSpPr>
          <p:cNvPr id="8" name="Rectangle à coins arrondis 7"/>
          <p:cNvSpPr/>
          <p:nvPr/>
        </p:nvSpPr>
        <p:spPr>
          <a:xfrm>
            <a:off x="6732240" y="4373488"/>
            <a:ext cx="2376264" cy="2499369"/>
          </a:xfrm>
          <a:prstGeom prst="roundRect">
            <a:avLst/>
          </a:prstGeom>
          <a:solidFill>
            <a:srgbClr val="CC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600" b="1" dirty="0" smtClean="0">
                <a:solidFill>
                  <a:schemeClr val="bg1"/>
                </a:solidFill>
                <a:latin typeface="Arial Black" pitchFamily="34" charset="0"/>
                <a:cs typeface="Browallia New" pitchFamily="34" charset="-34"/>
              </a:rPr>
              <a:t>Dieu n’annule pas la douleur, la persécution, et la mort physique... En Christ, </a:t>
            </a:r>
            <a:r>
              <a:rPr lang="fr-CA" sz="1600" b="1" dirty="0">
                <a:solidFill>
                  <a:srgbClr val="FFFF00"/>
                </a:solidFill>
                <a:latin typeface="Arial Black" pitchFamily="34" charset="0"/>
                <a:cs typeface="Browallia New" pitchFamily="34" charset="-34"/>
              </a:rPr>
              <a:t>nous sommes plus que </a:t>
            </a:r>
          </a:p>
          <a:p>
            <a:pPr algn="ctr"/>
            <a:r>
              <a:rPr lang="fr-CA" sz="1600" b="1" dirty="0" smtClean="0">
                <a:solidFill>
                  <a:srgbClr val="FFFF00"/>
                </a:solidFill>
                <a:latin typeface="Arial Black" pitchFamily="34" charset="0"/>
                <a:cs typeface="Browallia New" pitchFamily="34" charset="-34"/>
              </a:rPr>
              <a:t>Vainqueurs (38) nous avons l’assurance…</a:t>
            </a:r>
            <a:endParaRPr lang="fr-CA" sz="1600" dirty="0">
              <a:solidFill>
                <a:srgbClr val="FFFF00"/>
              </a:solidFill>
              <a:latin typeface="Arial Black" pitchFamily="34" charset="0"/>
            </a:endParaRPr>
          </a:p>
        </p:txBody>
      </p:sp>
      <p:sp>
        <p:nvSpPr>
          <p:cNvPr id="6" name="Rectangle à coins arrondis 5"/>
          <p:cNvSpPr/>
          <p:nvPr/>
        </p:nvSpPr>
        <p:spPr>
          <a:xfrm>
            <a:off x="3275856" y="4221088"/>
            <a:ext cx="2376264" cy="2499369"/>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600" b="1" dirty="0" smtClean="0">
                <a:solidFill>
                  <a:schemeClr val="bg1"/>
                </a:solidFill>
                <a:latin typeface="Arial Black" pitchFamily="34" charset="0"/>
                <a:cs typeface="Browallia New" pitchFamily="34" charset="-34"/>
              </a:rPr>
              <a:t>il </a:t>
            </a:r>
            <a:r>
              <a:rPr lang="fr-CA" sz="1600" b="1" dirty="0">
                <a:solidFill>
                  <a:schemeClr val="bg1"/>
                </a:solidFill>
                <a:latin typeface="Arial Black" pitchFamily="34" charset="0"/>
                <a:cs typeface="Browallia New" pitchFamily="34" charset="-34"/>
              </a:rPr>
              <a:t>est </a:t>
            </a:r>
            <a:r>
              <a:rPr lang="fr-CA" sz="1600" b="1" dirty="0" smtClean="0">
                <a:solidFill>
                  <a:schemeClr val="bg1"/>
                </a:solidFill>
                <a:latin typeface="Arial Black" pitchFamily="34" charset="0"/>
                <a:cs typeface="Browallia New" pitchFamily="34" charset="-34"/>
              </a:rPr>
              <a:t>écrit (36): </a:t>
            </a:r>
            <a:r>
              <a:rPr lang="fr-CA" sz="1600" b="1" dirty="0">
                <a:solidFill>
                  <a:schemeClr val="bg1"/>
                </a:solidFill>
                <a:latin typeface="Arial Black" pitchFamily="34" charset="0"/>
                <a:cs typeface="Browallia New" pitchFamily="34" charset="-34"/>
              </a:rPr>
              <a:t>C'est à cause de toi qu'on nous </a:t>
            </a:r>
            <a:r>
              <a:rPr lang="fr-CA" sz="1600" b="1" dirty="0">
                <a:solidFill>
                  <a:srgbClr val="FFFF00"/>
                </a:solidFill>
                <a:latin typeface="Arial Black" pitchFamily="34" charset="0"/>
                <a:cs typeface="Browallia New" pitchFamily="34" charset="-34"/>
              </a:rPr>
              <a:t>met à mort tout le </a:t>
            </a:r>
            <a:r>
              <a:rPr lang="fr-CA" sz="1600" b="1" dirty="0" smtClean="0">
                <a:solidFill>
                  <a:srgbClr val="FFFF00"/>
                </a:solidFill>
                <a:latin typeface="Arial Black" pitchFamily="34" charset="0"/>
                <a:cs typeface="Browallia New" pitchFamily="34" charset="-34"/>
              </a:rPr>
              <a:t>jour, </a:t>
            </a:r>
            <a:r>
              <a:rPr lang="fr-CA" sz="1600" b="1" dirty="0">
                <a:solidFill>
                  <a:srgbClr val="FFC000"/>
                </a:solidFill>
                <a:latin typeface="Arial Black" pitchFamily="34" charset="0"/>
                <a:cs typeface="Browallia New" pitchFamily="34" charset="-34"/>
              </a:rPr>
              <a:t>Qu'on nous regarde comme des brebis destinées à la boucherie</a:t>
            </a:r>
            <a:endParaRPr lang="fr-CA" sz="1600" dirty="0">
              <a:solidFill>
                <a:srgbClr val="FFFF00"/>
              </a:solidFill>
              <a:latin typeface="Arial Black" pitchFamily="34" charset="0"/>
            </a:endParaRPr>
          </a:p>
        </p:txBody>
      </p:sp>
    </p:spTree>
    <p:extLst>
      <p:ext uri="{BB962C8B-B14F-4D97-AF65-F5344CB8AC3E}">
        <p14:creationId xmlns:p14="http://schemas.microsoft.com/office/powerpoint/2010/main" val="1512735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heel(1)">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1000" fill="hold"/>
                                        <p:tgtEl>
                                          <p:spTgt spid="5"/>
                                        </p:tgtEl>
                                        <p:attrNameLst>
                                          <p:attrName>ppt_w</p:attrName>
                                        </p:attrNameLst>
                                      </p:cBhvr>
                                      <p:tavLst>
                                        <p:tav tm="0">
                                          <p:val>
                                            <p:fltVal val="0"/>
                                          </p:val>
                                        </p:tav>
                                        <p:tav tm="100000">
                                          <p:val>
                                            <p:strVal val="#ppt_w"/>
                                          </p:val>
                                        </p:tav>
                                      </p:tavLst>
                                    </p:anim>
                                    <p:anim calcmode="lin" valueType="num">
                                      <p:cBhvr>
                                        <p:cTn id="26" dur="1000" fill="hold"/>
                                        <p:tgtEl>
                                          <p:spTgt spid="5"/>
                                        </p:tgtEl>
                                        <p:attrNameLst>
                                          <p:attrName>ppt_h</p:attrName>
                                        </p:attrNameLst>
                                      </p:cBhvr>
                                      <p:tavLst>
                                        <p:tav tm="0">
                                          <p:val>
                                            <p:fltVal val="0"/>
                                          </p:val>
                                        </p:tav>
                                        <p:tav tm="100000">
                                          <p:val>
                                            <p:strVal val="#ppt_h"/>
                                          </p:val>
                                        </p:tav>
                                      </p:tavLst>
                                    </p:anim>
                                    <p:anim calcmode="lin" valueType="num">
                                      <p:cBhvr>
                                        <p:cTn id="27" dur="1000" fill="hold"/>
                                        <p:tgtEl>
                                          <p:spTgt spid="5"/>
                                        </p:tgtEl>
                                        <p:attrNameLst>
                                          <p:attrName>style.rotation</p:attrName>
                                        </p:attrNameLst>
                                      </p:cBhvr>
                                      <p:tavLst>
                                        <p:tav tm="0">
                                          <p:val>
                                            <p:fltVal val="90"/>
                                          </p:val>
                                        </p:tav>
                                        <p:tav tm="100000">
                                          <p:val>
                                            <p:fltVal val="0"/>
                                          </p:val>
                                        </p:tav>
                                      </p:tavLst>
                                    </p:anim>
                                    <p:animEffect transition="in" filter="fade">
                                      <p:cBhvr>
                                        <p:cTn id="28" dur="10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1"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heel(1)">
                                      <p:cBhvr>
                                        <p:cTn id="33" dur="20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 calcmode="lin" valueType="num">
                                      <p:cBhvr>
                                        <p:cTn id="38" dur="1000" fill="hold"/>
                                        <p:tgtEl>
                                          <p:spTgt spid="6"/>
                                        </p:tgtEl>
                                        <p:attrNameLst>
                                          <p:attrName>ppt_w</p:attrName>
                                        </p:attrNameLst>
                                      </p:cBhvr>
                                      <p:tavLst>
                                        <p:tav tm="0">
                                          <p:val>
                                            <p:fltVal val="0"/>
                                          </p:val>
                                        </p:tav>
                                        <p:tav tm="100000">
                                          <p:val>
                                            <p:strVal val="#ppt_w"/>
                                          </p:val>
                                        </p:tav>
                                      </p:tavLst>
                                    </p:anim>
                                    <p:anim calcmode="lin" valueType="num">
                                      <p:cBhvr>
                                        <p:cTn id="39" dur="1000" fill="hold"/>
                                        <p:tgtEl>
                                          <p:spTgt spid="6"/>
                                        </p:tgtEl>
                                        <p:attrNameLst>
                                          <p:attrName>ppt_h</p:attrName>
                                        </p:attrNameLst>
                                      </p:cBhvr>
                                      <p:tavLst>
                                        <p:tav tm="0">
                                          <p:val>
                                            <p:fltVal val="0"/>
                                          </p:val>
                                        </p:tav>
                                        <p:tav tm="100000">
                                          <p:val>
                                            <p:strVal val="#ppt_h"/>
                                          </p:val>
                                        </p:tav>
                                      </p:tavLst>
                                    </p:anim>
                                    <p:anim calcmode="lin" valueType="num">
                                      <p:cBhvr>
                                        <p:cTn id="40" dur="1000" fill="hold"/>
                                        <p:tgtEl>
                                          <p:spTgt spid="6"/>
                                        </p:tgtEl>
                                        <p:attrNameLst>
                                          <p:attrName>style.rotation</p:attrName>
                                        </p:attrNameLst>
                                      </p:cBhvr>
                                      <p:tavLst>
                                        <p:tav tm="0">
                                          <p:val>
                                            <p:fltVal val="90"/>
                                          </p:val>
                                        </p:tav>
                                        <p:tav tm="100000">
                                          <p:val>
                                            <p:fltVal val="0"/>
                                          </p:val>
                                        </p:tav>
                                      </p:tavLst>
                                    </p:anim>
                                    <p:animEffect transition="in" filter="fade">
                                      <p:cBhvr>
                                        <p:cTn id="41" dur="10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additive="base">
                                        <p:cTn id="46" dur="500" fill="hold"/>
                                        <p:tgtEl>
                                          <p:spTgt spid="7"/>
                                        </p:tgtEl>
                                        <p:attrNameLst>
                                          <p:attrName>ppt_x</p:attrName>
                                        </p:attrNameLst>
                                      </p:cBhvr>
                                      <p:tavLst>
                                        <p:tav tm="0">
                                          <p:val>
                                            <p:strVal val="#ppt_x"/>
                                          </p:val>
                                        </p:tav>
                                        <p:tav tm="100000">
                                          <p:val>
                                            <p:strVal val="#ppt_x"/>
                                          </p:val>
                                        </p:tav>
                                      </p:tavLst>
                                    </p:anim>
                                    <p:anim calcmode="lin" valueType="num">
                                      <p:cBhvr additive="base">
                                        <p:cTn id="4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5"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fade">
                                      <p:cBhvr>
                                        <p:cTn id="52" dur="2000"/>
                                        <p:tgtEl>
                                          <p:spTgt spid="8"/>
                                        </p:tgtEl>
                                      </p:cBhvr>
                                    </p:animEffect>
                                    <p:anim calcmode="lin" valueType="num">
                                      <p:cBhvr>
                                        <p:cTn id="53" dur="2000" fill="hold"/>
                                        <p:tgtEl>
                                          <p:spTgt spid="8"/>
                                        </p:tgtEl>
                                        <p:attrNameLst>
                                          <p:attrName>ppt_w</p:attrName>
                                        </p:attrNameLst>
                                      </p:cBhvr>
                                      <p:tavLst>
                                        <p:tav tm="0" fmla="#ppt_w*sin(2.5*pi*$)">
                                          <p:val>
                                            <p:fltVal val="0"/>
                                          </p:val>
                                        </p:tav>
                                        <p:tav tm="100000">
                                          <p:val>
                                            <p:fltVal val="1"/>
                                          </p:val>
                                        </p:tav>
                                      </p:tavLst>
                                    </p:anim>
                                    <p:anim calcmode="lin" valueType="num">
                                      <p:cBhvr>
                                        <p:cTn id="54"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2" grpId="0" animBg="1"/>
      <p:bldP spid="7" grpId="0" animBg="1"/>
      <p:bldP spid="8"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95936" y="116632"/>
            <a:ext cx="5112569" cy="5688632"/>
          </a:xfrm>
          <a:prstGeom prst="rect">
            <a:avLst/>
          </a:prstGeom>
        </p:spPr>
      </p:pic>
      <p:sp>
        <p:nvSpPr>
          <p:cNvPr id="14337" name="Rectangle 1"/>
          <p:cNvSpPr>
            <a:spLocks noChangeArrowheads="1"/>
          </p:cNvSpPr>
          <p:nvPr/>
        </p:nvSpPr>
        <p:spPr bwMode="auto">
          <a:xfrm>
            <a:off x="179512" y="116632"/>
            <a:ext cx="3923928" cy="1554272"/>
          </a:xfrm>
          <a:prstGeom prst="rect">
            <a:avLst/>
          </a:prstGeom>
          <a:solidFill>
            <a:srgbClr val="FFFF00"/>
          </a:solidFill>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fr-CA" sz="1900" b="1" dirty="0" smtClean="0">
                <a:solidFill>
                  <a:srgbClr val="00007F"/>
                </a:solidFill>
                <a:latin typeface="Bodoni MT Condensed" pitchFamily="18" charset="0"/>
                <a:ea typeface="Times New Roman" pitchFamily="18" charset="0"/>
                <a:cs typeface="TimesNewRomanPSMT"/>
              </a:rPr>
              <a:t>Une seule chose que vous devez aimer; que vous devez chérir, la seule chose qui doit vous réjouir, la chose dans laquelle vous devez jubiler, c’est la croix de Christ. C’est </a:t>
            </a:r>
            <a:r>
              <a:rPr lang="fr-CA" sz="1900" b="1" dirty="0" smtClean="0">
                <a:solidFill>
                  <a:srgbClr val="00007F"/>
                </a:solidFill>
                <a:latin typeface="Bodoni MT Condensed" pitchFamily="18" charset="0"/>
                <a:ea typeface="Times New Roman" pitchFamily="18" charset="0"/>
                <a:cs typeface="TimesNewRomanPSMT"/>
              </a:rPr>
              <a:t>notre </a:t>
            </a:r>
            <a:r>
              <a:rPr lang="fr-CA" sz="1900" b="1" dirty="0" smtClean="0">
                <a:solidFill>
                  <a:srgbClr val="00007F"/>
                </a:solidFill>
                <a:latin typeface="Bodoni MT Condensed" pitchFamily="18" charset="0"/>
                <a:ea typeface="Times New Roman" pitchFamily="18" charset="0"/>
                <a:cs typeface="TimesNewRomanPSMT"/>
              </a:rPr>
              <a:t>seule passion.</a:t>
            </a:r>
            <a:endParaRPr kumimoji="0" lang="fr-CA" b="1" i="0" u="none" strike="noStrike" cap="none" normalizeH="0" baseline="0" dirty="0" smtClean="0">
              <a:ln>
                <a:noFill/>
              </a:ln>
              <a:solidFill>
                <a:srgbClr val="002060"/>
              </a:solidFill>
              <a:effectLst/>
              <a:latin typeface="Bodoni MT Condensed" pitchFamily="18" charset="0"/>
              <a:cs typeface="Arial" pitchFamily="34" charset="0"/>
            </a:endParaRPr>
          </a:p>
        </p:txBody>
      </p:sp>
      <p:sp>
        <p:nvSpPr>
          <p:cNvPr id="8" name="Flèche vers le bas 7"/>
          <p:cNvSpPr/>
          <p:nvPr/>
        </p:nvSpPr>
        <p:spPr>
          <a:xfrm>
            <a:off x="4139952" y="188640"/>
            <a:ext cx="144016" cy="5616624"/>
          </a:xfrm>
          <a:prstGeom prst="downArrow">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 name="Rectangle 1"/>
          <p:cNvSpPr/>
          <p:nvPr/>
        </p:nvSpPr>
        <p:spPr>
          <a:xfrm>
            <a:off x="179512" y="1844824"/>
            <a:ext cx="3923928" cy="4104456"/>
          </a:xfrm>
          <a:prstGeom prst="rect">
            <a:avLst/>
          </a:prstGeom>
          <a:solidFill>
            <a:srgbClr val="0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fr-CA" sz="1700" b="1" dirty="0" smtClean="0">
                <a:latin typeface="Arial Narrow" pitchFamily="34" charset="0"/>
              </a:rPr>
              <a:t>C’est comme si nous </a:t>
            </a:r>
            <a:r>
              <a:rPr lang="fr-CA" sz="1700" b="1" dirty="0" smtClean="0">
                <a:latin typeface="Arial Narrow" pitchFamily="34" charset="0"/>
              </a:rPr>
              <a:t>disions: glorifiez </a:t>
            </a:r>
            <a:r>
              <a:rPr lang="fr-CA" sz="1700" b="1" dirty="0" smtClean="0">
                <a:latin typeface="Arial Narrow" pitchFamily="34" charset="0"/>
              </a:rPr>
              <a:t>vous seulement quand vous êtes </a:t>
            </a:r>
            <a:r>
              <a:rPr lang="fr-CA" sz="1700" b="1" dirty="0" smtClean="0">
                <a:solidFill>
                  <a:srgbClr val="FFFF00"/>
                </a:solidFill>
                <a:latin typeface="Arial Narrow" pitchFamily="34" charset="0"/>
              </a:rPr>
              <a:t>dans la chaise électrique</a:t>
            </a:r>
            <a:r>
              <a:rPr lang="fr-CA" sz="1700" b="1" dirty="0" smtClean="0">
                <a:latin typeface="Arial Narrow" pitchFamily="34" charset="0"/>
              </a:rPr>
              <a:t> avant de </a:t>
            </a:r>
            <a:r>
              <a:rPr lang="fr-CA" sz="1700" b="1" dirty="0" smtClean="0">
                <a:latin typeface="Arial Narrow" pitchFamily="34" charset="0"/>
              </a:rPr>
              <a:t>mourir.</a:t>
            </a:r>
            <a:endParaRPr lang="fr-CA" sz="1700" b="1" dirty="0" smtClean="0">
              <a:latin typeface="Arial Narrow" pitchFamily="34" charset="0"/>
            </a:endParaRPr>
          </a:p>
          <a:p>
            <a:pPr marL="342900" indent="-342900">
              <a:buAutoNum type="arabicPeriod"/>
            </a:pPr>
            <a:r>
              <a:rPr lang="fr-CA" sz="1700" b="1" dirty="0" smtClean="0">
                <a:latin typeface="Arial Narrow" pitchFamily="34" charset="0"/>
              </a:rPr>
              <a:t>Glorifiez vous </a:t>
            </a:r>
            <a:r>
              <a:rPr lang="fr-CA" sz="1700" b="1" dirty="0" smtClean="0">
                <a:solidFill>
                  <a:srgbClr val="FFC000"/>
                </a:solidFill>
                <a:latin typeface="Arial Narrow" pitchFamily="34" charset="0"/>
              </a:rPr>
              <a:t>dans la chambre à gaz</a:t>
            </a:r>
            <a:r>
              <a:rPr lang="fr-CA" sz="1700" b="1" dirty="0" smtClean="0">
                <a:latin typeface="Arial Narrow" pitchFamily="34" charset="0"/>
              </a:rPr>
              <a:t>, lors de l’injection mortelle injuste.</a:t>
            </a:r>
          </a:p>
          <a:p>
            <a:pPr marL="342900" indent="-342900">
              <a:buAutoNum type="arabicPeriod"/>
            </a:pPr>
            <a:r>
              <a:rPr lang="fr-CA" sz="1700" b="1" dirty="0" smtClean="0">
                <a:latin typeface="Arial Narrow" pitchFamily="34" charset="0"/>
              </a:rPr>
              <a:t>Galates 6:14. </a:t>
            </a:r>
            <a:r>
              <a:rPr lang="fr-CA" sz="1700" b="1" dirty="0" smtClean="0">
                <a:solidFill>
                  <a:srgbClr val="FFC000"/>
                </a:solidFill>
                <a:latin typeface="Arial Narrow" pitchFamily="34" charset="0"/>
              </a:rPr>
              <a:t>Aucun mode d’exécution inventé</a:t>
            </a:r>
            <a:r>
              <a:rPr lang="fr-CA" sz="1700" b="1" dirty="0" smtClean="0">
                <a:latin typeface="Arial Narrow" pitchFamily="34" charset="0"/>
              </a:rPr>
              <a:t> par les  hommes est plus cruel que le fait d’être </a:t>
            </a:r>
            <a:r>
              <a:rPr lang="fr-CA" sz="1700" b="1" dirty="0" smtClean="0">
                <a:solidFill>
                  <a:srgbClr val="FFFF00"/>
                </a:solidFill>
                <a:latin typeface="Arial Narrow" pitchFamily="34" charset="0"/>
              </a:rPr>
              <a:t>cloué  sur une croix</a:t>
            </a:r>
            <a:r>
              <a:rPr lang="fr-CA" sz="1700" b="1" dirty="0" smtClean="0">
                <a:latin typeface="Arial Narrow" pitchFamily="34" charset="0"/>
              </a:rPr>
              <a:t>.</a:t>
            </a:r>
          </a:p>
          <a:p>
            <a:pPr marL="342900" indent="-342900">
              <a:buAutoNum type="arabicPeriod"/>
            </a:pPr>
            <a:r>
              <a:rPr lang="fr-CA" sz="1700" b="1" dirty="0" smtClean="0">
                <a:latin typeface="Arial Narrow" pitchFamily="34" charset="0"/>
              </a:rPr>
              <a:t>Selon Romains </a:t>
            </a:r>
            <a:r>
              <a:rPr lang="fr-CA" sz="1700" b="1" dirty="0" smtClean="0">
                <a:latin typeface="Arial Narrow" pitchFamily="34" charset="0"/>
              </a:rPr>
              <a:t>5:2-3 et </a:t>
            </a:r>
            <a:r>
              <a:rPr lang="fr-CA" sz="1700" b="1" dirty="0" smtClean="0">
                <a:latin typeface="Arial Narrow" pitchFamily="34" charset="0"/>
              </a:rPr>
              <a:t/>
            </a:r>
            <a:br>
              <a:rPr lang="fr-CA" sz="1700" b="1" dirty="0" smtClean="0">
                <a:latin typeface="Arial Narrow" pitchFamily="34" charset="0"/>
              </a:rPr>
            </a:br>
            <a:r>
              <a:rPr lang="fr-CA" sz="1700" b="1" dirty="0" smtClean="0">
                <a:latin typeface="Arial Narrow" pitchFamily="34" charset="0"/>
              </a:rPr>
              <a:t>2 </a:t>
            </a:r>
            <a:r>
              <a:rPr lang="fr-CA" sz="1700" b="1" dirty="0" smtClean="0">
                <a:latin typeface="Arial Narrow" pitchFamily="34" charset="0"/>
              </a:rPr>
              <a:t>Corinthiens 2:19  </a:t>
            </a:r>
            <a:r>
              <a:rPr lang="fr-CA" sz="1700" b="1" dirty="0" smtClean="0">
                <a:latin typeface="Arial Narrow" pitchFamily="34" charset="0"/>
              </a:rPr>
              <a:t>Que toute </a:t>
            </a:r>
            <a:r>
              <a:rPr lang="fr-CA" sz="1700" b="1" dirty="0" smtClean="0">
                <a:latin typeface="Arial Narrow" pitchFamily="34" charset="0"/>
              </a:rPr>
              <a:t>joie ressentie soit le fait de la croix du Seigneur </a:t>
            </a:r>
            <a:r>
              <a:rPr lang="fr-CA" sz="1700" b="1" dirty="0" smtClean="0">
                <a:latin typeface="Arial Narrow" pitchFamily="34" charset="0"/>
              </a:rPr>
              <a:t>Jésus-Christ.</a:t>
            </a:r>
            <a:endParaRPr lang="fr-CA" sz="1700" b="1" dirty="0" smtClean="0">
              <a:latin typeface="Arial Narrow" pitchFamily="34" charset="0"/>
            </a:endParaRPr>
          </a:p>
          <a:p>
            <a:pPr marL="342900" indent="-342900">
              <a:buAutoNum type="arabicPeriod"/>
            </a:pPr>
            <a:r>
              <a:rPr lang="fr-CA" sz="1700" b="1" dirty="0" smtClean="0">
                <a:latin typeface="Arial Narrow" pitchFamily="34" charset="0"/>
              </a:rPr>
              <a:t>Tout ce que nous apprécions </a:t>
            </a:r>
            <a:r>
              <a:rPr lang="fr-CA" sz="1700" b="1" dirty="0" smtClean="0">
                <a:latin typeface="Arial Narrow" pitchFamily="34" charset="0"/>
              </a:rPr>
              <a:t>dans les promesses de Dieu pour nous </a:t>
            </a:r>
            <a:r>
              <a:rPr lang="fr-CA" sz="1700" b="1" dirty="0" smtClean="0">
                <a:latin typeface="Arial Narrow" pitchFamily="34" charset="0"/>
              </a:rPr>
              <a:t>vient de la mort </a:t>
            </a:r>
            <a:r>
              <a:rPr lang="fr-CA" sz="1700" b="1" dirty="0" smtClean="0">
                <a:latin typeface="Arial Narrow" pitchFamily="34" charset="0"/>
              </a:rPr>
              <a:t> et la résurrection de </a:t>
            </a:r>
            <a:r>
              <a:rPr lang="fr-CA" sz="1700" b="1" dirty="0" smtClean="0">
                <a:latin typeface="Arial Narrow" pitchFamily="34" charset="0"/>
              </a:rPr>
              <a:t>Jésus.</a:t>
            </a:r>
            <a:endParaRPr lang="en-CA" sz="1700" b="1" dirty="0">
              <a:latin typeface="Arial Narrow" pitchFamily="34" charset="0"/>
            </a:endParaRPr>
          </a:p>
        </p:txBody>
      </p:sp>
      <p:sp>
        <p:nvSpPr>
          <p:cNvPr id="9" name="Rectangle 2"/>
          <p:cNvSpPr>
            <a:spLocks noChangeArrowheads="1"/>
          </p:cNvSpPr>
          <p:nvPr/>
        </p:nvSpPr>
        <p:spPr bwMode="auto">
          <a:xfrm>
            <a:off x="4283969" y="212447"/>
            <a:ext cx="4824536" cy="1200329"/>
          </a:xfrm>
          <a:prstGeom prst="rect">
            <a:avLst/>
          </a:prstGeom>
          <a:solidFill>
            <a:srgbClr val="002060"/>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CA" b="0" i="0" u="none" strike="noStrike" cap="none" normalizeH="0" baseline="0" dirty="0" smtClean="0">
                <a:ln>
                  <a:noFill/>
                </a:ln>
                <a:solidFill>
                  <a:srgbClr val="FFFF00"/>
                </a:solidFill>
                <a:effectLst/>
                <a:latin typeface="Franklin Gothic Medium" pitchFamily="34" charset="0"/>
                <a:ea typeface="Times New Roman" pitchFamily="18" charset="0"/>
                <a:cs typeface="TimesNewRomanPSMT"/>
              </a:rPr>
              <a:t>Nous devons être sur la croix à chaque instant </a:t>
            </a:r>
            <a:r>
              <a:rPr lang="fr-CA" dirty="0" smtClean="0">
                <a:solidFill>
                  <a:srgbClr val="FFFF00"/>
                </a:solidFill>
                <a:latin typeface="Franklin Gothic Medium" pitchFamily="34" charset="0"/>
                <a:cs typeface="Arial" pitchFamily="34" charset="0"/>
              </a:rPr>
              <a:t>Galates 6:14 Galates 2:20 </a:t>
            </a:r>
            <a:r>
              <a:rPr lang="fr-CA" dirty="0" smtClean="0">
                <a:solidFill>
                  <a:schemeClr val="bg1"/>
                </a:solidFill>
                <a:latin typeface="Franklin Gothic Medium" pitchFamily="34" charset="0"/>
                <a:cs typeface="Arial" pitchFamily="34" charset="0"/>
              </a:rPr>
              <a:t>Je suis   crucifié avec Christ. Donc je suis mort si je vis c’est Christ qui vit en moi</a:t>
            </a:r>
            <a:endParaRPr kumimoji="0" lang="fr-CA" b="0" i="0" u="none" strike="noStrike" cap="none" normalizeH="0" baseline="0" dirty="0" smtClean="0">
              <a:ln>
                <a:noFill/>
              </a:ln>
              <a:solidFill>
                <a:schemeClr val="bg1"/>
              </a:solidFill>
              <a:effectLst/>
              <a:latin typeface="Franklin Gothic Medium" pitchFamily="34" charset="0"/>
              <a:cs typeface="Arial" pitchFamily="34" charset="0"/>
            </a:endParaRPr>
          </a:p>
        </p:txBody>
      </p:sp>
    </p:spTree>
    <p:extLst>
      <p:ext uri="{BB962C8B-B14F-4D97-AF65-F5344CB8AC3E}">
        <p14:creationId xmlns:p14="http://schemas.microsoft.com/office/powerpoint/2010/main" val="248164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500" fill="hold"/>
                                        <p:tgtEl>
                                          <p:spTgt spid="7"/>
                                        </p:tgtEl>
                                        <p:attrNameLst>
                                          <p:attrName>ppt_w</p:attrName>
                                        </p:attrNameLst>
                                      </p:cBhvr>
                                      <p:tavLst>
                                        <p:tav tm="0">
                                          <p:val>
                                            <p:fltVal val="0"/>
                                          </p:val>
                                        </p:tav>
                                        <p:tav tm="100000">
                                          <p:val>
                                            <p:strVal val="#ppt_w"/>
                                          </p:val>
                                        </p:tav>
                                      </p:tavLst>
                                    </p:anim>
                                    <p:anim calcmode="lin" valueType="num">
                                      <p:cBhvr>
                                        <p:cTn id="8" dur="1500" fill="hold"/>
                                        <p:tgtEl>
                                          <p:spTgt spid="7"/>
                                        </p:tgtEl>
                                        <p:attrNameLst>
                                          <p:attrName>ppt_h</p:attrName>
                                        </p:attrNameLst>
                                      </p:cBhvr>
                                      <p:tavLst>
                                        <p:tav tm="0">
                                          <p:val>
                                            <p:fltVal val="0"/>
                                          </p:val>
                                        </p:tav>
                                        <p:tav tm="100000">
                                          <p:val>
                                            <p:strVal val="#ppt_h"/>
                                          </p:val>
                                        </p:tav>
                                      </p:tavLst>
                                    </p:anim>
                                    <p:anim calcmode="lin" valueType="num">
                                      <p:cBhvr>
                                        <p:cTn id="9" dur="1500" fill="hold"/>
                                        <p:tgtEl>
                                          <p:spTgt spid="7"/>
                                        </p:tgtEl>
                                        <p:attrNameLst>
                                          <p:attrName>style.rotation</p:attrName>
                                        </p:attrNameLst>
                                      </p:cBhvr>
                                      <p:tavLst>
                                        <p:tav tm="0">
                                          <p:val>
                                            <p:fltVal val="90"/>
                                          </p:val>
                                        </p:tav>
                                        <p:tav tm="100000">
                                          <p:val>
                                            <p:fltVal val="0"/>
                                          </p:val>
                                        </p:tav>
                                      </p:tavLst>
                                    </p:anim>
                                    <p:animEffect transition="in" filter="fade">
                                      <p:cBhvr>
                                        <p:cTn id="10" dur="1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14337"/>
                                        </p:tgtEl>
                                        <p:attrNameLst>
                                          <p:attrName>style.visibility</p:attrName>
                                        </p:attrNameLst>
                                      </p:cBhvr>
                                      <p:to>
                                        <p:strVal val="visible"/>
                                      </p:to>
                                    </p:set>
                                    <p:anim calcmode="lin" valueType="num">
                                      <p:cBhvr>
                                        <p:cTn id="21" dur="1000" fill="hold"/>
                                        <p:tgtEl>
                                          <p:spTgt spid="14337"/>
                                        </p:tgtEl>
                                        <p:attrNameLst>
                                          <p:attrName>ppt_w</p:attrName>
                                        </p:attrNameLst>
                                      </p:cBhvr>
                                      <p:tavLst>
                                        <p:tav tm="0">
                                          <p:val>
                                            <p:fltVal val="0"/>
                                          </p:val>
                                        </p:tav>
                                        <p:tav tm="100000">
                                          <p:val>
                                            <p:strVal val="#ppt_w"/>
                                          </p:val>
                                        </p:tav>
                                      </p:tavLst>
                                    </p:anim>
                                    <p:anim calcmode="lin" valueType="num">
                                      <p:cBhvr>
                                        <p:cTn id="22" dur="1000" fill="hold"/>
                                        <p:tgtEl>
                                          <p:spTgt spid="14337"/>
                                        </p:tgtEl>
                                        <p:attrNameLst>
                                          <p:attrName>ppt_h</p:attrName>
                                        </p:attrNameLst>
                                      </p:cBhvr>
                                      <p:tavLst>
                                        <p:tav tm="0">
                                          <p:val>
                                            <p:fltVal val="0"/>
                                          </p:val>
                                        </p:tav>
                                        <p:tav tm="100000">
                                          <p:val>
                                            <p:strVal val="#ppt_h"/>
                                          </p:val>
                                        </p:tav>
                                      </p:tavLst>
                                    </p:anim>
                                    <p:anim calcmode="lin" valueType="num">
                                      <p:cBhvr>
                                        <p:cTn id="23" dur="1000" fill="hold"/>
                                        <p:tgtEl>
                                          <p:spTgt spid="14337"/>
                                        </p:tgtEl>
                                        <p:attrNameLst>
                                          <p:attrName>style.rotation</p:attrName>
                                        </p:attrNameLst>
                                      </p:cBhvr>
                                      <p:tavLst>
                                        <p:tav tm="0">
                                          <p:val>
                                            <p:fltVal val="90"/>
                                          </p:val>
                                        </p:tav>
                                        <p:tav tm="100000">
                                          <p:val>
                                            <p:fltVal val="0"/>
                                          </p:val>
                                        </p:tav>
                                      </p:tavLst>
                                    </p:anim>
                                    <p:animEffect transition="in" filter="fade">
                                      <p:cBhvr>
                                        <p:cTn id="24" dur="1000"/>
                                        <p:tgtEl>
                                          <p:spTgt spid="14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pic>
        <p:nvPicPr>
          <p:cNvPr id="4" name="Content Placeholder 3"/>
          <p:cNvPicPr>
            <a:picLocks noGrp="1" noChangeAspect="1"/>
          </p:cNvPicPr>
          <p:nvPr>
            <p:ph sz="quarter" idx="1"/>
          </p:nvPr>
        </p:nvPicPr>
        <p:blipFill>
          <a:blip r:embed="rId3" cstate="print">
            <a:extLst>
              <a:ext uri="{28A0092B-C50C-407E-A947-70E740481C1C}">
                <a14:useLocalDpi xmlns:a14="http://schemas.microsoft.com/office/drawing/2010/main" val="0"/>
              </a:ext>
            </a:extLst>
          </a:blip>
          <a:stretch>
            <a:fillRect/>
          </a:stretch>
        </p:blipFill>
        <p:spPr>
          <a:xfrm>
            <a:off x="1" y="0"/>
            <a:ext cx="9222898" cy="7029400"/>
          </a:xfrm>
        </p:spPr>
      </p:pic>
      <p:sp>
        <p:nvSpPr>
          <p:cNvPr id="7" name="Rectangle 6"/>
          <p:cNvSpPr/>
          <p:nvPr/>
        </p:nvSpPr>
        <p:spPr>
          <a:xfrm>
            <a:off x="0" y="548680"/>
            <a:ext cx="9144000" cy="830997"/>
          </a:xfrm>
          <a:prstGeom prst="rect">
            <a:avLst/>
          </a:prstGeom>
          <a:solidFill>
            <a:schemeClr val="tx1"/>
          </a:solidFill>
        </p:spPr>
        <p:txBody>
          <a:bodyPr wrap="square">
            <a:spAutoFit/>
          </a:bodyPr>
          <a:lstStyle/>
          <a:p>
            <a:pPr algn="just"/>
            <a:r>
              <a:rPr lang="fr-CA" sz="1600" b="1" dirty="0" smtClean="0">
                <a:solidFill>
                  <a:schemeClr val="accent1">
                    <a:lumMod val="20000"/>
                    <a:lumOff val="80000"/>
                  </a:schemeClr>
                </a:solidFill>
                <a:latin typeface="Bodoni MT Condensed" pitchFamily="18" charset="0"/>
              </a:rPr>
              <a:t>Dieu voulant nous donner un Rédempteur, nous a envoyé, non pas un </a:t>
            </a:r>
            <a:r>
              <a:rPr lang="fr-CA" sz="1600" b="1" dirty="0" smtClean="0">
                <a:solidFill>
                  <a:schemeClr val="accent1">
                    <a:lumMod val="20000"/>
                    <a:lumOff val="80000"/>
                  </a:schemeClr>
                </a:solidFill>
                <a:latin typeface="Bodoni MT Condensed" pitchFamily="18" charset="0"/>
              </a:rPr>
              <a:t>ange</a:t>
            </a:r>
            <a:r>
              <a:rPr lang="fr-CA" sz="1600" b="1" dirty="0" smtClean="0">
                <a:solidFill>
                  <a:schemeClr val="accent1">
                    <a:lumMod val="20000"/>
                    <a:lumOff val="80000"/>
                  </a:schemeClr>
                </a:solidFill>
                <a:latin typeface="Bodoni MT Condensed" pitchFamily="18" charset="0"/>
              </a:rPr>
              <a:t>, mais son Fils unique, qui a racheté le monde, non pas au prix de l'argent et de l'or, qui sont des choses corruptibles, mais au prix de son sang, et par sa mort, non moins infâme que douloureuse; c'est lui enfin qui à tout moment </a:t>
            </a:r>
            <a:r>
              <a:rPr lang="fr-CA" sz="1600" b="1" dirty="0" smtClean="0">
                <a:solidFill>
                  <a:schemeClr val="accent1">
                    <a:lumMod val="20000"/>
                    <a:lumOff val="80000"/>
                  </a:schemeClr>
                </a:solidFill>
                <a:latin typeface="Bodoni MT Condensed" pitchFamily="18" charset="0"/>
              </a:rPr>
              <a:t>nous protège </a:t>
            </a:r>
            <a:r>
              <a:rPr lang="fr-CA" sz="1600" b="1" dirty="0" smtClean="0">
                <a:solidFill>
                  <a:schemeClr val="accent1">
                    <a:lumMod val="20000"/>
                    <a:lumOff val="80000"/>
                  </a:schemeClr>
                </a:solidFill>
                <a:latin typeface="Bodoni MT Condensed" pitchFamily="18" charset="0"/>
              </a:rPr>
              <a:t>contre la fureur de nos ennemis, qui combat pour nous par sa </a:t>
            </a:r>
            <a:r>
              <a:rPr lang="fr-CA" sz="1600" b="1" dirty="0" smtClean="0">
                <a:solidFill>
                  <a:schemeClr val="accent1">
                    <a:lumMod val="20000"/>
                    <a:lumOff val="80000"/>
                  </a:schemeClr>
                </a:solidFill>
                <a:latin typeface="Bodoni MT Condensed" pitchFamily="18" charset="0"/>
              </a:rPr>
              <a:t>grâce.</a:t>
            </a:r>
            <a:endParaRPr lang="fr-CA" sz="1600" b="1" dirty="0">
              <a:solidFill>
                <a:schemeClr val="accent1">
                  <a:lumMod val="20000"/>
                  <a:lumOff val="80000"/>
                </a:schemeClr>
              </a:solidFill>
              <a:latin typeface="Bodoni MT Condensed" pitchFamily="18" charset="0"/>
              <a:cs typeface="Narkisim" pitchFamily="34" charset="-79"/>
            </a:endParaRPr>
          </a:p>
        </p:txBody>
      </p:sp>
      <p:sp>
        <p:nvSpPr>
          <p:cNvPr id="8" name="Rectangle à coins arrondis 7"/>
          <p:cNvSpPr/>
          <p:nvPr/>
        </p:nvSpPr>
        <p:spPr>
          <a:xfrm>
            <a:off x="0" y="0"/>
            <a:ext cx="9144000" cy="548680"/>
          </a:xfrm>
          <a:prstGeom prst="roundRect">
            <a:avLst/>
          </a:prstGeom>
          <a:solidFill>
            <a:schemeClr val="tx1"/>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fr-CA" sz="2800" b="1" dirty="0" smtClean="0">
                <a:solidFill>
                  <a:srgbClr val="FFFF00"/>
                </a:solidFill>
                <a:latin typeface="Bodoni MT Condensed" pitchFamily="18" charset="0"/>
              </a:rPr>
              <a:t>Comment combattre le bon combat ?</a:t>
            </a:r>
            <a:endParaRPr lang="fr-CA" sz="2800" b="1" dirty="0">
              <a:solidFill>
                <a:srgbClr val="FFFF00"/>
              </a:solidFill>
              <a:latin typeface="Bodoni MT Condensed" pitchFamily="18" charset="0"/>
            </a:endParaRPr>
          </a:p>
        </p:txBody>
      </p:sp>
      <p:sp>
        <p:nvSpPr>
          <p:cNvPr id="3" name="Rectangle 2"/>
          <p:cNvSpPr/>
          <p:nvPr/>
        </p:nvSpPr>
        <p:spPr>
          <a:xfrm>
            <a:off x="0" y="1556792"/>
            <a:ext cx="9144000" cy="3416320"/>
          </a:xfrm>
          <a:prstGeom prst="rect">
            <a:avLst/>
          </a:prstGeom>
          <a:solidFill>
            <a:schemeClr val="accent1">
              <a:lumMod val="20000"/>
              <a:lumOff val="80000"/>
            </a:schemeClr>
          </a:solidFill>
        </p:spPr>
        <p:txBody>
          <a:bodyPr wrap="square">
            <a:spAutoFit/>
          </a:bodyPr>
          <a:lstStyle/>
          <a:p>
            <a:pPr algn="just"/>
            <a:r>
              <a:rPr lang="fr-FR" b="1" dirty="0" smtClean="0">
                <a:solidFill>
                  <a:srgbClr val="002060"/>
                </a:solidFill>
                <a:latin typeface="Bodoni MT Condensed" pitchFamily="18" charset="0"/>
              </a:rPr>
              <a:t>Galates 6:4</a:t>
            </a:r>
            <a:r>
              <a:rPr lang="fr-FR" b="1" dirty="0">
                <a:solidFill>
                  <a:schemeClr val="tx1">
                    <a:lumMod val="95000"/>
                    <a:lumOff val="5000"/>
                  </a:schemeClr>
                </a:solidFill>
                <a:latin typeface="Bodoni MT Condensed" pitchFamily="18" charset="0"/>
              </a:rPr>
              <a:t> Que chacun examine </a:t>
            </a:r>
            <a:r>
              <a:rPr lang="fr-FR" b="1" dirty="0">
                <a:solidFill>
                  <a:srgbClr val="CC0000"/>
                </a:solidFill>
                <a:latin typeface="Bodoni MT Condensed" pitchFamily="18" charset="0"/>
              </a:rPr>
              <a:t>ses propres </a:t>
            </a:r>
            <a:r>
              <a:rPr lang="fr-FR" b="1" dirty="0" smtClean="0">
                <a:solidFill>
                  <a:srgbClr val="CC0000"/>
                </a:solidFill>
                <a:latin typeface="Bodoni MT Condensed" pitchFamily="18" charset="0"/>
              </a:rPr>
              <a:t>œuvres, </a:t>
            </a:r>
            <a:r>
              <a:rPr lang="fr-FR" b="1" dirty="0">
                <a:solidFill>
                  <a:srgbClr val="CC0000"/>
                </a:solidFill>
                <a:latin typeface="Bodoni MT Condensed" pitchFamily="18" charset="0"/>
              </a:rPr>
              <a:t>et alors il aura sujet de se glorifier pour lui seul, et non par rapport à autrui; 5 car chacun portera son propre </a:t>
            </a:r>
            <a:r>
              <a:rPr lang="fr-FR" b="1" dirty="0" smtClean="0">
                <a:solidFill>
                  <a:srgbClr val="CC0000"/>
                </a:solidFill>
                <a:latin typeface="Bodoni MT Condensed" pitchFamily="18" charset="0"/>
              </a:rPr>
              <a:t>fardeau.</a:t>
            </a:r>
            <a:r>
              <a:rPr lang="fr-FR" b="1" dirty="0" smtClean="0">
                <a:solidFill>
                  <a:schemeClr val="tx1">
                    <a:lumMod val="95000"/>
                    <a:lumOff val="5000"/>
                  </a:schemeClr>
                </a:solidFill>
                <a:latin typeface="Bodoni MT Condensed" pitchFamily="18" charset="0"/>
              </a:rPr>
              <a:t> 6</a:t>
            </a:r>
            <a:r>
              <a:rPr lang="fr-FR" b="1" dirty="0">
                <a:solidFill>
                  <a:schemeClr val="tx1">
                    <a:lumMod val="95000"/>
                    <a:lumOff val="5000"/>
                  </a:schemeClr>
                </a:solidFill>
                <a:latin typeface="Bodoni MT Condensed" pitchFamily="18" charset="0"/>
              </a:rPr>
              <a:t> Que celui à qui l'on enseigne la parole fasse part de tous ses biens à celui qui l'enseigne. 7 Ne vous y trompez </a:t>
            </a:r>
            <a:r>
              <a:rPr lang="fr-FR" b="1" dirty="0" smtClean="0">
                <a:solidFill>
                  <a:schemeClr val="tx1">
                    <a:lumMod val="95000"/>
                    <a:lumOff val="5000"/>
                  </a:schemeClr>
                </a:solidFill>
                <a:latin typeface="Bodoni MT Condensed" pitchFamily="18" charset="0"/>
              </a:rPr>
              <a:t>pas: </a:t>
            </a:r>
            <a:r>
              <a:rPr lang="fr-FR" b="1" dirty="0">
                <a:solidFill>
                  <a:schemeClr val="tx1">
                    <a:lumMod val="95000"/>
                    <a:lumOff val="5000"/>
                  </a:schemeClr>
                </a:solidFill>
                <a:latin typeface="Bodoni MT Condensed" pitchFamily="18" charset="0"/>
              </a:rPr>
              <a:t>on ne se moque pas de Dieu. </a:t>
            </a:r>
            <a:r>
              <a:rPr lang="fr-FR" b="1" dirty="0">
                <a:solidFill>
                  <a:srgbClr val="002060"/>
                </a:solidFill>
                <a:latin typeface="Bodoni MT Condensed" pitchFamily="18" charset="0"/>
              </a:rPr>
              <a:t>Ce qu'un homme aura semé, il le moissonnera aussi. 8 Celui qui sème pour sa chair moissonnera de la chair la corruption; mais celui qui sème pour l'Esprit moissonnera de l'Esprit la vie éternelle. 9 Ne nous lassons pas de faire le bien; car nous moissonnerons au temps convenable, si nous ne nous relâchons pas. 10 Ainsi donc, pendant que nous en avons l'occasion, pratiquons le bien envers tous, et surtout envers les frères en la </a:t>
            </a:r>
            <a:r>
              <a:rPr lang="fr-FR" b="1" dirty="0" smtClean="0">
                <a:solidFill>
                  <a:srgbClr val="002060"/>
                </a:solidFill>
                <a:latin typeface="Bodoni MT Condensed" pitchFamily="18" charset="0"/>
              </a:rPr>
              <a:t>foi.</a:t>
            </a:r>
            <a:r>
              <a:rPr lang="fr-FR" b="1" dirty="0" smtClean="0">
                <a:solidFill>
                  <a:schemeClr val="tx1">
                    <a:lumMod val="95000"/>
                    <a:lumOff val="5000"/>
                  </a:schemeClr>
                </a:solidFill>
                <a:latin typeface="Bodoni MT Condensed" pitchFamily="18" charset="0"/>
              </a:rPr>
              <a:t> 11</a:t>
            </a:r>
            <a:r>
              <a:rPr lang="fr-FR" b="1" dirty="0">
                <a:solidFill>
                  <a:schemeClr val="tx1">
                    <a:lumMod val="95000"/>
                    <a:lumOff val="5000"/>
                  </a:schemeClr>
                </a:solidFill>
                <a:latin typeface="Bodoni MT Condensed" pitchFamily="18" charset="0"/>
              </a:rPr>
              <a:t> Voyez avec quelles grandes lettres je vous ai écrit de ma propre </a:t>
            </a:r>
            <a:r>
              <a:rPr lang="fr-FR" b="1" dirty="0" smtClean="0">
                <a:solidFill>
                  <a:schemeClr val="tx1">
                    <a:lumMod val="95000"/>
                    <a:lumOff val="5000"/>
                  </a:schemeClr>
                </a:solidFill>
                <a:latin typeface="Bodoni MT Condensed" pitchFamily="18" charset="0"/>
              </a:rPr>
              <a:t>main. </a:t>
            </a:r>
            <a:r>
              <a:rPr lang="fr-FR" b="1" dirty="0" smtClean="0">
                <a:solidFill>
                  <a:srgbClr val="C00000"/>
                </a:solidFill>
                <a:latin typeface="Bodoni MT Condensed" pitchFamily="18" charset="0"/>
              </a:rPr>
              <a:t>12</a:t>
            </a:r>
            <a:r>
              <a:rPr lang="fr-FR" b="1" dirty="0">
                <a:solidFill>
                  <a:srgbClr val="C00000"/>
                </a:solidFill>
                <a:latin typeface="Bodoni MT Condensed" pitchFamily="18" charset="0"/>
              </a:rPr>
              <a:t> Tous </a:t>
            </a:r>
            <a:r>
              <a:rPr lang="fr-FR" b="1" dirty="0">
                <a:solidFill>
                  <a:srgbClr val="002060"/>
                </a:solidFill>
                <a:latin typeface="Bodoni MT Condensed" pitchFamily="18" charset="0"/>
              </a:rPr>
              <a:t>ceux qui veulent </a:t>
            </a:r>
            <a:r>
              <a:rPr lang="fr-FR" b="1" dirty="0">
                <a:solidFill>
                  <a:srgbClr val="C00000"/>
                </a:solidFill>
                <a:latin typeface="Bodoni MT Condensed" pitchFamily="18" charset="0"/>
              </a:rPr>
              <a:t>se rendre agréables </a:t>
            </a:r>
            <a:r>
              <a:rPr lang="fr-FR" b="1" dirty="0">
                <a:solidFill>
                  <a:srgbClr val="002060"/>
                </a:solidFill>
                <a:latin typeface="Bodoni MT Condensed" pitchFamily="18" charset="0"/>
              </a:rPr>
              <a:t>selon la chair </a:t>
            </a:r>
            <a:r>
              <a:rPr lang="fr-FR" b="1" dirty="0">
                <a:solidFill>
                  <a:srgbClr val="C00000"/>
                </a:solidFill>
                <a:latin typeface="Bodoni MT Condensed" pitchFamily="18" charset="0"/>
              </a:rPr>
              <a:t>vous contraignent à vous faire circoncire, </a:t>
            </a:r>
            <a:r>
              <a:rPr lang="fr-FR" b="1" dirty="0">
                <a:solidFill>
                  <a:srgbClr val="002060"/>
                </a:solidFill>
                <a:latin typeface="Bodoni MT Condensed" pitchFamily="18" charset="0"/>
              </a:rPr>
              <a:t>uniquement afin de n'être pas persécutés </a:t>
            </a:r>
            <a:r>
              <a:rPr lang="fr-FR" b="1" dirty="0">
                <a:solidFill>
                  <a:srgbClr val="C00000"/>
                </a:solidFill>
                <a:latin typeface="Bodoni MT Condensed" pitchFamily="18" charset="0"/>
              </a:rPr>
              <a:t>pour la croix de Christ.</a:t>
            </a:r>
            <a:r>
              <a:rPr lang="fr-FR" b="1" dirty="0">
                <a:solidFill>
                  <a:schemeClr val="tx1">
                    <a:lumMod val="95000"/>
                    <a:lumOff val="5000"/>
                  </a:schemeClr>
                </a:solidFill>
                <a:latin typeface="Bodoni MT Condensed" pitchFamily="18" charset="0"/>
              </a:rPr>
              <a:t> 13 Car les circoncis eux-mêmes n'observent point la loi; mais ils veulent que vous soyez circoncis, </a:t>
            </a:r>
            <a:r>
              <a:rPr lang="fr-FR" b="1" dirty="0">
                <a:solidFill>
                  <a:srgbClr val="002060"/>
                </a:solidFill>
                <a:latin typeface="Bodoni MT Condensed" pitchFamily="18" charset="0"/>
              </a:rPr>
              <a:t>pour se glorifier dans votre chair</a:t>
            </a:r>
            <a:r>
              <a:rPr lang="fr-FR" b="1" dirty="0">
                <a:solidFill>
                  <a:schemeClr val="tx1">
                    <a:lumMod val="95000"/>
                    <a:lumOff val="5000"/>
                  </a:schemeClr>
                </a:solidFill>
                <a:latin typeface="Bodoni MT Condensed" pitchFamily="18" charset="0"/>
              </a:rPr>
              <a:t>. </a:t>
            </a:r>
            <a:r>
              <a:rPr lang="fr-FR" b="1" i="1" dirty="0" smtClean="0">
                <a:solidFill>
                  <a:schemeClr val="tx1">
                    <a:lumMod val="95000"/>
                    <a:lumOff val="5000"/>
                  </a:schemeClr>
                </a:solidFill>
                <a:latin typeface="Bodoni MT Condensed" pitchFamily="18" charset="0"/>
              </a:rPr>
              <a:t>14 Pour </a:t>
            </a:r>
            <a:r>
              <a:rPr lang="fr-FR" b="1" i="1" dirty="0">
                <a:solidFill>
                  <a:schemeClr val="tx1">
                    <a:lumMod val="95000"/>
                    <a:lumOff val="5000"/>
                  </a:schemeClr>
                </a:solidFill>
                <a:latin typeface="Bodoni MT Condensed" pitchFamily="18" charset="0"/>
              </a:rPr>
              <a:t>ce qui me concerne, loin de moi la pensée de me glorifier d'autre chose que de la croix de notre Seigneur Jésus-Christ, par qui le monde est crucifié pour moi, comme je le suis pour le monde </a:t>
            </a:r>
            <a:r>
              <a:rPr lang="fr-FR" b="1" i="1" dirty="0" smtClean="0">
                <a:solidFill>
                  <a:schemeClr val="tx1">
                    <a:lumMod val="95000"/>
                    <a:lumOff val="5000"/>
                  </a:schemeClr>
                </a:solidFill>
                <a:latin typeface="Bodoni MT Condensed" pitchFamily="18" charset="0"/>
              </a:rPr>
              <a:t>!</a:t>
            </a:r>
            <a:endParaRPr lang="fr-FR" b="1" i="1" dirty="0">
              <a:solidFill>
                <a:schemeClr val="tx1">
                  <a:lumMod val="95000"/>
                  <a:lumOff val="5000"/>
                </a:schemeClr>
              </a:solidFill>
              <a:latin typeface="Bodoni MT Condensed" pitchFamily="18" charset="0"/>
            </a:endParaRPr>
          </a:p>
        </p:txBody>
      </p:sp>
      <p:sp>
        <p:nvSpPr>
          <p:cNvPr id="6" name="Rounded Rectangle 3"/>
          <p:cNvSpPr/>
          <p:nvPr/>
        </p:nvSpPr>
        <p:spPr>
          <a:xfrm>
            <a:off x="0" y="5085184"/>
            <a:ext cx="9144000" cy="1778822"/>
          </a:xfrm>
          <a:prstGeom prst="roundRect">
            <a:avLst/>
          </a:prstGeom>
          <a:solidFill>
            <a:srgbClr val="000000"/>
          </a:solidFill>
          <a:ln>
            <a:solidFill>
              <a:srgbClr val="FFFF00"/>
            </a:solidFill>
          </a:ln>
        </p:spPr>
        <p:style>
          <a:lnRef idx="0">
            <a:schemeClr val="accent1"/>
          </a:lnRef>
          <a:fillRef idx="3">
            <a:schemeClr val="accent1"/>
          </a:fillRef>
          <a:effectRef idx="3">
            <a:schemeClr val="accent1"/>
          </a:effectRef>
          <a:fontRef idx="minor">
            <a:schemeClr val="lt1"/>
          </a:fontRef>
        </p:style>
        <p:txBody>
          <a:bodyPr rtlCol="0" anchor="ctr"/>
          <a:lstStyle/>
          <a:p>
            <a:pPr algn="just"/>
            <a:r>
              <a:rPr lang="fr-CA" b="1" dirty="0">
                <a:solidFill>
                  <a:srgbClr val="FFFF00"/>
                </a:solidFill>
                <a:latin typeface="Bodoni MT Condensed" pitchFamily="18" charset="0"/>
              </a:rPr>
              <a:t>1 </a:t>
            </a:r>
            <a:r>
              <a:rPr lang="fr-CA" b="1" dirty="0" smtClean="0">
                <a:solidFill>
                  <a:srgbClr val="FFFF00"/>
                </a:solidFill>
                <a:latin typeface="Bodoni MT Condensed" pitchFamily="18" charset="0"/>
              </a:rPr>
              <a:t>Corinthiens 1:</a:t>
            </a:r>
            <a:r>
              <a:rPr lang="fr-CA" dirty="0" smtClean="0">
                <a:solidFill>
                  <a:srgbClr val="FFFF00"/>
                </a:solidFill>
                <a:latin typeface="Bodoni MT Condensed" pitchFamily="18" charset="0"/>
              </a:rPr>
              <a:t>25 </a:t>
            </a:r>
            <a:r>
              <a:rPr lang="fr-CA" b="1" dirty="0" smtClean="0">
                <a:solidFill>
                  <a:schemeClr val="accent3">
                    <a:lumMod val="20000"/>
                    <a:lumOff val="80000"/>
                  </a:schemeClr>
                </a:solidFill>
                <a:latin typeface="Bodoni MT Condensed" pitchFamily="18" charset="0"/>
              </a:rPr>
              <a:t>Car </a:t>
            </a:r>
            <a:r>
              <a:rPr lang="fr-CA" b="1" dirty="0">
                <a:solidFill>
                  <a:schemeClr val="accent3">
                    <a:lumMod val="20000"/>
                    <a:lumOff val="80000"/>
                  </a:schemeClr>
                </a:solidFill>
                <a:latin typeface="Bodoni MT Condensed" pitchFamily="18" charset="0"/>
              </a:rPr>
              <a:t>la folie de Dieu est plus sage que les hommes, et la faiblesse de Dieu est plus forte que les hommes. </a:t>
            </a:r>
            <a:r>
              <a:rPr lang="fr-CA" b="1" dirty="0" smtClean="0">
                <a:solidFill>
                  <a:schemeClr val="accent3">
                    <a:lumMod val="20000"/>
                    <a:lumOff val="80000"/>
                  </a:schemeClr>
                </a:solidFill>
                <a:latin typeface="Bodoni MT Condensed" pitchFamily="18" charset="0"/>
              </a:rPr>
              <a:t>26 Considérez</a:t>
            </a:r>
            <a:r>
              <a:rPr lang="fr-CA" b="1" dirty="0">
                <a:solidFill>
                  <a:schemeClr val="accent3">
                    <a:lumMod val="20000"/>
                    <a:lumOff val="80000"/>
                  </a:schemeClr>
                </a:solidFill>
                <a:latin typeface="Bodoni MT Condensed" pitchFamily="18" charset="0"/>
              </a:rPr>
              <a:t>, frères, que parmi vous qui avez été appelés il n'y a ni beaucoup de sages selon la chair, ni beaucoup de puissants, ni beaucoup de nobles. </a:t>
            </a:r>
            <a:r>
              <a:rPr lang="fr-CA" b="1" dirty="0" smtClean="0">
                <a:solidFill>
                  <a:schemeClr val="accent3">
                    <a:lumMod val="20000"/>
                    <a:lumOff val="80000"/>
                  </a:schemeClr>
                </a:solidFill>
                <a:latin typeface="Bodoni MT Condensed" pitchFamily="18" charset="0"/>
              </a:rPr>
              <a:t>27 Mais </a:t>
            </a:r>
            <a:r>
              <a:rPr lang="fr-CA" b="1" dirty="0">
                <a:solidFill>
                  <a:schemeClr val="accent3">
                    <a:lumMod val="20000"/>
                    <a:lumOff val="80000"/>
                  </a:schemeClr>
                </a:solidFill>
                <a:latin typeface="Bodoni MT Condensed" pitchFamily="18" charset="0"/>
              </a:rPr>
              <a:t>Dieu a choisi les choses folles du monde pour confondre les sages; </a:t>
            </a:r>
            <a:r>
              <a:rPr lang="fr-CA" b="1" dirty="0">
                <a:solidFill>
                  <a:srgbClr val="00B0F0"/>
                </a:solidFill>
                <a:latin typeface="Bodoni MT Condensed" pitchFamily="18" charset="0"/>
              </a:rPr>
              <a:t>Dieu a choisi les choses faibles du monde pour confondre les fortes; </a:t>
            </a:r>
            <a:r>
              <a:rPr lang="fr-CA" b="1" dirty="0" smtClean="0">
                <a:solidFill>
                  <a:srgbClr val="00B0F0"/>
                </a:solidFill>
                <a:latin typeface="Bodoni MT Condensed" pitchFamily="18" charset="0"/>
              </a:rPr>
              <a:t>28 et </a:t>
            </a:r>
            <a:r>
              <a:rPr lang="fr-CA" b="1" dirty="0">
                <a:solidFill>
                  <a:srgbClr val="00B0F0"/>
                </a:solidFill>
                <a:latin typeface="Bodoni MT Condensed" pitchFamily="18" charset="0"/>
              </a:rPr>
              <a:t>Dieu a choisi les choses viles du monde et celles qu'on méprise</a:t>
            </a:r>
            <a:r>
              <a:rPr lang="fr-CA" b="1" dirty="0">
                <a:solidFill>
                  <a:schemeClr val="accent3">
                    <a:lumMod val="20000"/>
                    <a:lumOff val="80000"/>
                  </a:schemeClr>
                </a:solidFill>
                <a:latin typeface="Bodoni MT Condensed" pitchFamily="18" charset="0"/>
              </a:rPr>
              <a:t>, celles qui ne sont point, pour réduire à néant celles qui sont, </a:t>
            </a:r>
            <a:r>
              <a:rPr lang="fr-CA" b="1" dirty="0" smtClean="0">
                <a:solidFill>
                  <a:schemeClr val="accent3">
                    <a:lumMod val="20000"/>
                    <a:lumOff val="80000"/>
                  </a:schemeClr>
                </a:solidFill>
                <a:latin typeface="Bodoni MT Condensed" pitchFamily="18" charset="0"/>
              </a:rPr>
              <a:t>29 </a:t>
            </a:r>
            <a:r>
              <a:rPr lang="fr-CA" b="1" dirty="0" smtClean="0">
                <a:solidFill>
                  <a:srgbClr val="FFFF00"/>
                </a:solidFill>
                <a:latin typeface="Bodoni MT Condensed" pitchFamily="18" charset="0"/>
              </a:rPr>
              <a:t>afin </a:t>
            </a:r>
            <a:r>
              <a:rPr lang="fr-CA" b="1" dirty="0">
                <a:solidFill>
                  <a:srgbClr val="FFFF00"/>
                </a:solidFill>
                <a:latin typeface="Bodoni MT Condensed" pitchFamily="18" charset="0"/>
              </a:rPr>
              <a:t>que nulle chair ne se glorifie devant </a:t>
            </a:r>
            <a:r>
              <a:rPr lang="fr-CA" b="1" dirty="0" smtClean="0">
                <a:solidFill>
                  <a:srgbClr val="FFFF00"/>
                </a:solidFill>
                <a:latin typeface="Bodoni MT Condensed" pitchFamily="18" charset="0"/>
              </a:rPr>
              <a:t>Dieu</a:t>
            </a:r>
            <a:r>
              <a:rPr lang="fr-CA" b="1" dirty="0" smtClean="0">
                <a:solidFill>
                  <a:srgbClr val="FFFF00"/>
                </a:solidFill>
                <a:latin typeface="Bodoni MT Condensed" pitchFamily="18" charset="0"/>
              </a:rPr>
              <a:t>.</a:t>
            </a:r>
            <a:endParaRPr lang="fr-CA" b="1" dirty="0">
              <a:solidFill>
                <a:srgbClr val="FFFF00"/>
              </a:solidFill>
              <a:latin typeface="Bodoni MT Condensed" pitchFamily="18" charset="0"/>
            </a:endParaRPr>
          </a:p>
        </p:txBody>
      </p:sp>
    </p:spTree>
    <p:extLst>
      <p:ext uri="{BB962C8B-B14F-4D97-AF65-F5344CB8AC3E}">
        <p14:creationId xmlns:p14="http://schemas.microsoft.com/office/powerpoint/2010/main" val="2771660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0-#ppt_w/2"/>
                                          </p:val>
                                        </p:tav>
                                        <p:tav tm="100000">
                                          <p:val>
                                            <p:strVal val="#ppt_x"/>
                                          </p:val>
                                        </p:tav>
                                      </p:tavLst>
                                    </p:anim>
                                    <p:anim calcmode="lin" valueType="num">
                                      <p:cBhvr additive="base">
                                        <p:cTn id="8" dur="2000" fill="hold"/>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5000"/>
            <a:lum/>
          </a:blip>
          <a:srcRect/>
          <a:tile tx="0" ty="0" sx="100000" sy="100000" flip="none" algn="tl"/>
        </a:blipFill>
        <a:effectLst/>
      </p:bgPr>
    </p:bg>
    <p:spTree>
      <p:nvGrpSpPr>
        <p:cNvPr id="1" name=""/>
        <p:cNvGrpSpPr/>
        <p:nvPr/>
      </p:nvGrpSpPr>
      <p:grpSpPr>
        <a:xfrm>
          <a:off x="0" y="0"/>
          <a:ext cx="0" cy="0"/>
          <a:chOff x="0" y="0"/>
          <a:chExt cx="0" cy="0"/>
        </a:xfrm>
      </p:grpSpPr>
      <p:sp>
        <p:nvSpPr>
          <p:cNvPr id="4" name="Rounded Rectangle 3"/>
          <p:cNvSpPr/>
          <p:nvPr/>
        </p:nvSpPr>
        <p:spPr>
          <a:xfrm>
            <a:off x="179512" y="1988840"/>
            <a:ext cx="8856984" cy="129614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fr-CA" sz="2000" b="1" dirty="0" smtClean="0">
                <a:latin typeface="Bodoni MT Condensed" pitchFamily="18" charset="0"/>
              </a:rPr>
              <a:t>Comment avoir la victoire en Christ ? Pour l’avoir.</a:t>
            </a:r>
            <a:r>
              <a:rPr lang="fr-CA" sz="2000" dirty="0" smtClean="0">
                <a:latin typeface="Bodoni MT Condensed" pitchFamily="18" charset="0"/>
              </a:rPr>
              <a:t> </a:t>
            </a:r>
            <a:r>
              <a:rPr lang="fr-CA" sz="2000" b="1" dirty="0" smtClean="0">
                <a:latin typeface="Bodoni MT Condensed" pitchFamily="18" charset="0"/>
              </a:rPr>
              <a:t>Il faut être sûr et certain que Jésus-Christ a tout fait sur la croix du calvaire. Qu’il a brisé l’esclavage sur la colline du calvaire, que le péché a été vaincu y compris la mort ! </a:t>
            </a:r>
            <a:endParaRPr lang="fr-FR" sz="2000" b="1" dirty="0">
              <a:latin typeface="Bodoni MT Condensed" pitchFamily="18" charset="0"/>
            </a:endParaRPr>
          </a:p>
        </p:txBody>
      </p:sp>
      <p:sp>
        <p:nvSpPr>
          <p:cNvPr id="10" name="Rectangle à coins arrondis 9"/>
          <p:cNvSpPr/>
          <p:nvPr/>
        </p:nvSpPr>
        <p:spPr>
          <a:xfrm>
            <a:off x="107504" y="5013176"/>
            <a:ext cx="8892480" cy="155679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sz="2400" b="1" dirty="0" smtClean="0">
                <a:latin typeface="Bodoni MT Condensed" pitchFamily="18" charset="0"/>
              </a:rPr>
              <a:t>Jésus a brisé l’esclavage de la convoitise, l’esclavage de la haine, de l’envie, de la drogue, de la malice, Jésus a tout payé, Jésus a verser son sang, et il a libéré tous les hommes.</a:t>
            </a:r>
            <a:r>
              <a:rPr lang="fr-CA" sz="2400" dirty="0" smtClean="0">
                <a:latin typeface="Bodoni MT Condensed" pitchFamily="18" charset="0"/>
              </a:rPr>
              <a:t> </a:t>
            </a:r>
            <a:r>
              <a:rPr lang="fr-CA" sz="2400" b="1" dirty="0" smtClean="0">
                <a:latin typeface="Bodoni MT Condensed" pitchFamily="18" charset="0"/>
              </a:rPr>
              <a:t>Je ne suis pas libre à cause de mon argent. Je suis libre parce que je crois a ce que Jésus-Christ a fait sur la croix uniquement et </a:t>
            </a:r>
            <a:r>
              <a:rPr lang="fr-CA" sz="2400" b="1" dirty="0" smtClean="0">
                <a:latin typeface="Bodoni MT Condensed" pitchFamily="18" charset="0"/>
              </a:rPr>
              <a:t>complètement.</a:t>
            </a:r>
            <a:endParaRPr lang="fr-CA" sz="2400" dirty="0">
              <a:latin typeface="Bodoni MT Condensed" pitchFamily="18" charset="0"/>
            </a:endParaRPr>
          </a:p>
        </p:txBody>
      </p:sp>
      <p:sp>
        <p:nvSpPr>
          <p:cNvPr id="8193" name="Rectangle 1"/>
          <p:cNvSpPr>
            <a:spLocks noChangeArrowheads="1"/>
          </p:cNvSpPr>
          <p:nvPr/>
        </p:nvSpPr>
        <p:spPr bwMode="auto">
          <a:xfrm>
            <a:off x="179512" y="188640"/>
            <a:ext cx="8820472" cy="1631216"/>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CA" sz="2000" b="1" i="0" u="none" strike="noStrike" cap="none" normalizeH="0" baseline="0" dirty="0" smtClean="0">
                <a:ln>
                  <a:noFill/>
                </a:ln>
                <a:solidFill>
                  <a:srgbClr val="FFFF00"/>
                </a:solidFill>
                <a:effectLst/>
                <a:latin typeface="Bodoni MT Condensed" pitchFamily="18" charset="0"/>
                <a:ea typeface="Times New Roman" pitchFamily="18" charset="0"/>
                <a:cs typeface="TrebuchetMS"/>
              </a:rPr>
              <a:t>Vous ne pouvez pas mériter la victoire de la croix par vos propres œuvres.</a:t>
            </a:r>
            <a:r>
              <a:rPr lang="fr-CA" sz="2000" b="1" dirty="0" smtClean="0">
                <a:solidFill>
                  <a:srgbClr val="FFFF00"/>
                </a:solidFill>
                <a:latin typeface="Bodoni MT Condensed" pitchFamily="18" charset="0"/>
                <a:cs typeface="Arial" pitchFamily="34" charset="0"/>
              </a:rPr>
              <a:t> </a:t>
            </a:r>
            <a:r>
              <a:rPr kumimoji="0" lang="fr-CA" sz="2000" b="1" i="0" u="none" strike="noStrike" cap="none" normalizeH="0" baseline="0" dirty="0" smtClean="0">
                <a:ln>
                  <a:noFill/>
                </a:ln>
                <a:solidFill>
                  <a:srgbClr val="FFFF00"/>
                </a:solidFill>
                <a:effectLst/>
                <a:latin typeface="Bodoni MT Condensed" pitchFamily="18" charset="0"/>
                <a:ea typeface="Times New Roman" pitchFamily="18" charset="0"/>
                <a:cs typeface="TrebuchetMS"/>
              </a:rPr>
              <a:t>Si je prie pendant des heures, si je fais ceci ou cela alors je gagnerai ma victoire! </a:t>
            </a:r>
            <a:r>
              <a:rPr kumimoji="0" lang="fr-CA" sz="2000" b="1" i="0" u="none" strike="noStrike" cap="none" normalizeH="0" baseline="0" dirty="0" smtClean="0">
                <a:ln>
                  <a:noFill/>
                </a:ln>
                <a:solidFill>
                  <a:schemeClr val="bg1"/>
                </a:solidFill>
                <a:effectLst/>
                <a:latin typeface="Bodoni MT Condensed" pitchFamily="18" charset="0"/>
                <a:ea typeface="Times New Roman" pitchFamily="18" charset="0"/>
                <a:cs typeface="TrebuchetMS"/>
              </a:rPr>
              <a:t>Il faut faire les bonnes œuvres, il faut priez, il faut pleurer, restez fidèle à Dieu et à l’Église !</a:t>
            </a:r>
            <a:r>
              <a:rPr kumimoji="0" lang="fr-CA" sz="2000" b="1" i="0" u="none" strike="noStrike" cap="none" normalizeH="0" baseline="0" dirty="0" smtClean="0">
                <a:ln>
                  <a:noFill/>
                </a:ln>
                <a:solidFill>
                  <a:srgbClr val="002060"/>
                </a:solidFill>
                <a:effectLst/>
                <a:latin typeface="Bodoni MT Condensed" pitchFamily="18" charset="0"/>
                <a:ea typeface="Times New Roman" pitchFamily="18" charset="0"/>
                <a:cs typeface="TrebuchetMS"/>
              </a:rPr>
              <a:t>  </a:t>
            </a:r>
            <a:r>
              <a:rPr kumimoji="0" lang="fr-CA" sz="2000" b="1" i="0" u="none" strike="noStrike" cap="none" normalizeH="0" baseline="0" dirty="0" smtClean="0">
                <a:ln>
                  <a:noFill/>
                </a:ln>
                <a:solidFill>
                  <a:schemeClr val="bg1">
                    <a:lumMod val="95000"/>
                  </a:schemeClr>
                </a:solidFill>
                <a:effectLst/>
                <a:latin typeface="Bodoni MT Condensed" pitchFamily="18" charset="0"/>
                <a:ea typeface="Times New Roman" pitchFamily="18" charset="0"/>
                <a:cs typeface="TrebuchetMS"/>
              </a:rPr>
              <a:t>Tu peux tout donner à Dieu à condition de ne pas chercher à acheter ton salut avec cela. On ne peut pas acheter son salut, mais il y a un moyen … </a:t>
            </a:r>
            <a:r>
              <a:rPr kumimoji="0" lang="fr-CA" sz="2000" b="1" i="0" u="none" strike="noStrike" cap="none" normalizeH="0" baseline="0" dirty="0" smtClean="0">
                <a:ln>
                  <a:noFill/>
                </a:ln>
                <a:solidFill>
                  <a:schemeClr val="bg1"/>
                </a:solidFill>
                <a:effectLst/>
                <a:latin typeface="Bodoni MT Condensed" pitchFamily="18" charset="0"/>
                <a:ea typeface="Times New Roman" pitchFamily="18" charset="0"/>
                <a:cs typeface="TrebuchetMS"/>
              </a:rPr>
              <a:t>Croire à ce que Jésus a fait il ya plus de 3 milles ans.</a:t>
            </a:r>
            <a:endParaRPr kumimoji="0" lang="fr-CA" sz="2000" b="1" i="0" u="none" strike="noStrike" cap="none" normalizeH="0" baseline="0" dirty="0" smtClean="0">
              <a:ln>
                <a:noFill/>
              </a:ln>
              <a:solidFill>
                <a:schemeClr val="bg1"/>
              </a:solidFill>
              <a:effectLst/>
              <a:latin typeface="Bodoni MT Condensed" pitchFamily="18" charset="0"/>
              <a:cs typeface="Arial" pitchFamily="34" charset="0"/>
            </a:endParaRPr>
          </a:p>
        </p:txBody>
      </p:sp>
      <p:sp>
        <p:nvSpPr>
          <p:cNvPr id="8194" name="Rectangle 2"/>
          <p:cNvSpPr>
            <a:spLocks noChangeArrowheads="1"/>
          </p:cNvSpPr>
          <p:nvPr/>
        </p:nvSpPr>
        <p:spPr bwMode="auto">
          <a:xfrm>
            <a:off x="107504" y="3501008"/>
            <a:ext cx="8928992" cy="1323439"/>
          </a:xfrm>
          <a:prstGeom prst="rect">
            <a:avLst/>
          </a:prstGeom>
          <a:solidFill>
            <a:srgbClr val="0000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CA" sz="2000" b="1" i="0" u="none" strike="noStrike" cap="none" normalizeH="0" baseline="0" dirty="0" smtClean="0">
                <a:ln>
                  <a:noFill/>
                </a:ln>
                <a:solidFill>
                  <a:srgbClr val="FFFF00"/>
                </a:solidFill>
                <a:effectLst/>
                <a:latin typeface="Arial Black" pitchFamily="34" charset="0"/>
                <a:ea typeface="Times New Roman" pitchFamily="18" charset="0"/>
                <a:cs typeface="TrebuchetMS"/>
              </a:rPr>
              <a:t>Nous sommes sauvés par la grâce au moyen de la foi.</a:t>
            </a:r>
          </a:p>
          <a:p>
            <a:pPr lvl="0" algn="just" fontAlgn="base">
              <a:spcBef>
                <a:spcPct val="0"/>
              </a:spcBef>
              <a:spcAft>
                <a:spcPct val="0"/>
              </a:spcAft>
            </a:pPr>
            <a:r>
              <a:rPr lang="fr-CA" sz="2000" b="1" dirty="0" smtClean="0">
                <a:solidFill>
                  <a:srgbClr val="00B0F0"/>
                </a:solidFill>
                <a:latin typeface="Arial Black" pitchFamily="34" charset="0"/>
                <a:ea typeface="Times New Roman" pitchFamily="18" charset="0"/>
                <a:cs typeface="TrebuchetMS"/>
              </a:rPr>
              <a:t>Apocalypse 12.11 </a:t>
            </a:r>
            <a:r>
              <a:rPr lang="fr-CA" sz="2000" b="1" dirty="0" smtClean="0">
                <a:solidFill>
                  <a:srgbClr val="00B0F0"/>
                </a:solidFill>
                <a:latin typeface="Arial Black" pitchFamily="34" charset="0"/>
                <a:ea typeface="Times New Roman" pitchFamily="18" charset="0"/>
                <a:cs typeface="TrebuchetMS"/>
              </a:rPr>
              <a:t>dit: </a:t>
            </a:r>
            <a:r>
              <a:rPr lang="fr-FR" sz="2000" b="1" dirty="0">
                <a:solidFill>
                  <a:srgbClr val="00B0F0"/>
                </a:solidFill>
                <a:latin typeface="Arial Black" pitchFamily="34" charset="0"/>
              </a:rPr>
              <a:t>11</a:t>
            </a:r>
            <a:r>
              <a:rPr lang="fr-FR" sz="2000" dirty="0">
                <a:solidFill>
                  <a:srgbClr val="00B0F0"/>
                </a:solidFill>
                <a:latin typeface="Arial Black" pitchFamily="34" charset="0"/>
              </a:rPr>
              <a:t> Ils l'ont vaincu à cause du sang de l'agneau et à cause de la parole de leur témoignage, </a:t>
            </a:r>
            <a:r>
              <a:rPr lang="fr-FR" sz="2000" dirty="0">
                <a:solidFill>
                  <a:schemeClr val="bg1"/>
                </a:solidFill>
                <a:latin typeface="Arial Black" pitchFamily="34" charset="0"/>
              </a:rPr>
              <a:t>et ils n'ont pas aimé leur vie jusqu'à craindre la mort.</a:t>
            </a:r>
            <a:r>
              <a:rPr lang="fr-CA" sz="2000" b="1" dirty="0" smtClean="0">
                <a:solidFill>
                  <a:schemeClr val="bg1"/>
                </a:solidFill>
                <a:latin typeface="Arial Black" pitchFamily="34" charset="0"/>
                <a:ea typeface="Times New Roman" pitchFamily="18" charset="0"/>
                <a:cs typeface="TrebuchetMS"/>
              </a:rPr>
              <a:t> </a:t>
            </a:r>
            <a:r>
              <a:rPr kumimoji="0" lang="fr-CA" sz="2000" b="1" i="0" u="none" strike="noStrike" cap="none" normalizeH="0" baseline="0" dirty="0" smtClean="0">
                <a:ln>
                  <a:noFill/>
                </a:ln>
                <a:solidFill>
                  <a:schemeClr val="bg1"/>
                </a:solidFill>
                <a:effectLst/>
                <a:latin typeface="Arial Black" pitchFamily="34" charset="0"/>
                <a:ea typeface="Times New Roman" pitchFamily="18" charset="0"/>
                <a:cs typeface="TrebuchetMS"/>
              </a:rPr>
              <a:t> </a:t>
            </a:r>
            <a:endParaRPr kumimoji="0" lang="fr-CA" sz="2000" b="0" i="0" u="none" strike="noStrike" cap="none" normalizeH="0" baseline="0" dirty="0" smtClean="0">
              <a:ln>
                <a:noFill/>
              </a:ln>
              <a:solidFill>
                <a:schemeClr val="bg1"/>
              </a:solidFill>
              <a:effectLst/>
              <a:latin typeface="Arial Black" pitchFamily="34" charset="0"/>
              <a:cs typeface="Arial" pitchFamily="34" charset="0"/>
            </a:endParaRPr>
          </a:p>
        </p:txBody>
      </p:sp>
    </p:spTree>
    <p:extLst>
      <p:ext uri="{BB962C8B-B14F-4D97-AF65-F5344CB8AC3E}">
        <p14:creationId xmlns:p14="http://schemas.microsoft.com/office/powerpoint/2010/main" val="1323872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4624"/>
            <a:ext cx="8928992" cy="101566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fr-FR" sz="2000" b="1" dirty="0" err="1" smtClean="0">
                <a:solidFill>
                  <a:schemeClr val="accent2"/>
                </a:solidFill>
                <a:latin typeface="Bodoni MT Condensed" pitchFamily="18" charset="0"/>
              </a:rPr>
              <a:t>Philippiens</a:t>
            </a:r>
            <a:r>
              <a:rPr lang="fr-FR" sz="2000" b="1" dirty="0" smtClean="0">
                <a:solidFill>
                  <a:schemeClr val="accent2"/>
                </a:solidFill>
                <a:latin typeface="Bodoni MT Condensed" pitchFamily="18" charset="0"/>
              </a:rPr>
              <a:t> 4:12</a:t>
            </a:r>
            <a:r>
              <a:rPr lang="fr-FR" sz="2000" b="1" dirty="0">
                <a:latin typeface="Bodoni MT Condensed" pitchFamily="18" charset="0"/>
              </a:rPr>
              <a:t> Je sais vivre dans l'humiliation, et je sais vivre dans l'abondance. En tout et partout j'ai appris à être rassasié et à avoir faim, à être dans l'abondance et à être dans la disette. </a:t>
            </a:r>
            <a:r>
              <a:rPr lang="fr-FR" sz="2000" b="1" dirty="0">
                <a:solidFill>
                  <a:schemeClr val="accent2"/>
                </a:solidFill>
                <a:latin typeface="Bodoni MT Condensed" pitchFamily="18" charset="0"/>
              </a:rPr>
              <a:t>13 Je puis </a:t>
            </a:r>
            <a:r>
              <a:rPr lang="fr-FR" sz="2000" b="1" dirty="0">
                <a:latin typeface="Bodoni MT Condensed" pitchFamily="18" charset="0"/>
              </a:rPr>
              <a:t>tout par celui qui me fortifie. </a:t>
            </a:r>
            <a:r>
              <a:rPr lang="fr-FR" sz="2000" b="1" dirty="0" smtClean="0">
                <a:latin typeface="Bodoni MT Condensed" pitchFamily="18" charset="0"/>
              </a:rPr>
              <a:t>14 Cependant </a:t>
            </a:r>
            <a:r>
              <a:rPr lang="fr-FR" sz="2000" b="1" dirty="0">
                <a:latin typeface="Bodoni MT Condensed" pitchFamily="18" charset="0"/>
              </a:rPr>
              <a:t>vous avez bien fait de prendre part à ma détresse.</a:t>
            </a:r>
            <a:endParaRPr lang="en-CA" sz="2000" b="1" dirty="0">
              <a:solidFill>
                <a:srgbClr val="002060"/>
              </a:solidFill>
              <a:latin typeface="Bodoni MT Condensed" pitchFamily="18" charset="0"/>
            </a:endParaRPr>
          </a:p>
        </p:txBody>
      </p:sp>
      <p:sp>
        <p:nvSpPr>
          <p:cNvPr id="3" name="Rectangle à coins arrondis 2"/>
          <p:cNvSpPr/>
          <p:nvPr/>
        </p:nvSpPr>
        <p:spPr>
          <a:xfrm>
            <a:off x="107504" y="1124744"/>
            <a:ext cx="8928992" cy="792088"/>
          </a:xfrm>
          <a:prstGeom prst="roundRect">
            <a:avLst/>
          </a:prstGeom>
          <a:solidFill>
            <a:srgbClr val="7030A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CA" sz="2000" b="1" dirty="0" smtClean="0">
                <a:solidFill>
                  <a:schemeClr val="bg1"/>
                </a:solidFill>
                <a:latin typeface="Bodoni MT Condensed" pitchFamily="18" charset="0"/>
              </a:rPr>
              <a:t>Paul qui dit: je puis tout par celui qui me fortifie  cependant déclare qu’il était dans la détresse., les privations, la disette et les tortures. Paul n’était pas le Tout Puissant ni le plus fort ! </a:t>
            </a:r>
            <a:endParaRPr lang="fr-CA" sz="2000" dirty="0">
              <a:solidFill>
                <a:schemeClr val="bg1"/>
              </a:solidFill>
              <a:latin typeface="Bodoni MT Condensed" pitchFamily="18" charset="0"/>
            </a:endParaRPr>
          </a:p>
        </p:txBody>
      </p:sp>
      <p:pic>
        <p:nvPicPr>
          <p:cNvPr id="1026" name="Picture 2" descr="http://lilirunning.com/wp-content/uploads/2012/12/Capture-d%E2%80%99e%CC%81cran-2012-11-13-a%CC%80-16.22.27.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1988840"/>
            <a:ext cx="3457575" cy="460057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auto.img.v4.skyrock.net/8336/19688336/pics/2954824907_1_3_q0u6PccJ.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3968" y="1988840"/>
            <a:ext cx="3514725" cy="380047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613150" y="5789316"/>
            <a:ext cx="5351338" cy="880044"/>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Bodoni MT Condensed" pitchFamily="18" charset="0"/>
              </a:rPr>
              <a:t> </a:t>
            </a:r>
            <a:r>
              <a:rPr lang="fr-FR" sz="2000" b="1" dirty="0">
                <a:solidFill>
                  <a:srgbClr val="FFFF00"/>
                </a:solidFill>
                <a:latin typeface="Bodoni MT Condensed" pitchFamily="18" charset="0"/>
              </a:rPr>
              <a:t>Je puis tout par celui qui me fortifie</a:t>
            </a:r>
            <a:r>
              <a:rPr lang="fr-FR" sz="2000" b="1" dirty="0" smtClean="0">
                <a:solidFill>
                  <a:srgbClr val="FFFF00"/>
                </a:solidFill>
                <a:latin typeface="Bodoni MT Condensed" pitchFamily="18" charset="0"/>
              </a:rPr>
              <a:t>.</a:t>
            </a:r>
          </a:p>
          <a:p>
            <a:pPr algn="ctr"/>
            <a:r>
              <a:rPr lang="fr-FR" sz="2000" b="1" dirty="0" smtClean="0">
                <a:solidFill>
                  <a:schemeClr val="bg1"/>
                </a:solidFill>
                <a:latin typeface="Bodoni MT Condensed" pitchFamily="18" charset="0"/>
              </a:rPr>
              <a:t>Je suis fort, fort, oui plus que vainqueur par le sang de Jésus mon sauveur </a:t>
            </a:r>
            <a:endParaRPr lang="en-CA" sz="2000" dirty="0">
              <a:solidFill>
                <a:schemeClr val="bg1"/>
              </a:solidFill>
            </a:endParaRPr>
          </a:p>
        </p:txBody>
      </p:sp>
    </p:spTree>
    <p:extLst>
      <p:ext uri="{BB962C8B-B14F-4D97-AF65-F5344CB8AC3E}">
        <p14:creationId xmlns:p14="http://schemas.microsoft.com/office/powerpoint/2010/main" val="40640652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70000"/>
            <a:lum/>
          </a:blip>
          <a:srcRect/>
          <a:stretch>
            <a:fillRect t="-4000" b="-4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endParaRPr lang="fr-FR"/>
          </a:p>
        </p:txBody>
      </p:sp>
      <p:sp>
        <p:nvSpPr>
          <p:cNvPr id="5" name="Horizontal Scroll 4"/>
          <p:cNvSpPr/>
          <p:nvPr/>
        </p:nvSpPr>
        <p:spPr>
          <a:xfrm>
            <a:off x="179512" y="0"/>
            <a:ext cx="8712968" cy="6858000"/>
          </a:xfrm>
          <a:prstGeom prst="horizontalScroll">
            <a:avLst/>
          </a:prstGeom>
          <a:solidFill>
            <a:srgbClr val="000000"/>
          </a:solid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CA" sz="2000" b="1" dirty="0" smtClean="0">
                <a:solidFill>
                  <a:schemeClr val="bg2"/>
                </a:solidFill>
                <a:latin typeface="Bodoni MT Condensed" pitchFamily="18" charset="0"/>
              </a:rPr>
              <a:t>Quand je confesse le nom de Jésus-Christ avec foi, une puissance indescriptible se libère, parce que Je confesse tout ce qu’’il a fait par sa puissance. </a:t>
            </a:r>
            <a:r>
              <a:rPr lang="fr-CA" sz="2000" b="1" dirty="0" smtClean="0">
                <a:solidFill>
                  <a:srgbClr val="FFFF00"/>
                </a:solidFill>
                <a:latin typeface="Arial Black" pitchFamily="34" charset="0"/>
              </a:rPr>
              <a:t>Jean 1:1-12</a:t>
            </a:r>
          </a:p>
          <a:p>
            <a:pPr algn="just"/>
            <a:r>
              <a:rPr lang="fr-CA" sz="2000" b="1" dirty="0" smtClean="0">
                <a:solidFill>
                  <a:schemeClr val="bg2"/>
                </a:solidFill>
                <a:latin typeface="Bodoni MT Condensed" pitchFamily="18" charset="0"/>
              </a:rPr>
              <a:t> Jésus-Christ est le nom qui est au dessus de tout le nom.  Celui qui baptise le fait par le nom de Jésus-Christ.  Par </a:t>
            </a:r>
            <a:r>
              <a:rPr lang="fr-CA" sz="2000" b="1" dirty="0" smtClean="0">
                <a:solidFill>
                  <a:schemeClr val="bg2"/>
                </a:solidFill>
                <a:latin typeface="Bodoni MT Condensed" pitchFamily="18" charset="0"/>
              </a:rPr>
              <a:t>le </a:t>
            </a:r>
            <a:r>
              <a:rPr lang="fr-CA" sz="2000" b="1" dirty="0" smtClean="0">
                <a:solidFill>
                  <a:schemeClr val="bg2"/>
                </a:solidFill>
                <a:latin typeface="Bodoni MT Condensed" pitchFamily="18" charset="0"/>
              </a:rPr>
              <a:t>nom </a:t>
            </a:r>
            <a:r>
              <a:rPr lang="fr-CA" sz="2000" b="1" dirty="0" smtClean="0">
                <a:solidFill>
                  <a:schemeClr val="bg2"/>
                </a:solidFill>
                <a:latin typeface="Bodoni MT Condensed" pitchFamily="18" charset="0"/>
              </a:rPr>
              <a:t>de Jésus tout </a:t>
            </a:r>
            <a:r>
              <a:rPr lang="fr-CA" sz="2000" b="1" dirty="0" smtClean="0">
                <a:solidFill>
                  <a:schemeClr val="bg2"/>
                </a:solidFill>
                <a:latin typeface="Bodoni MT Condensed" pitchFamily="18" charset="0"/>
              </a:rPr>
              <a:t>genoux  fléchisses dans </a:t>
            </a:r>
            <a:r>
              <a:rPr lang="fr-CA" sz="2000" b="1" dirty="0" smtClean="0">
                <a:solidFill>
                  <a:srgbClr val="FFFF00"/>
                </a:solidFill>
                <a:latin typeface="Bodoni MT Condensed" pitchFamily="18" charset="0"/>
              </a:rPr>
              <a:t>les cieux sur la terre et sous la terre.</a:t>
            </a:r>
            <a:r>
              <a:rPr lang="fr-CA" sz="2000" b="1" dirty="0" smtClean="0">
                <a:solidFill>
                  <a:schemeClr val="bg2"/>
                </a:solidFill>
                <a:latin typeface="Bodoni MT Condensed" pitchFamily="18" charset="0"/>
              </a:rPr>
              <a:t> Jésus est le nom le plus doux</a:t>
            </a:r>
            <a:r>
              <a:rPr lang="fr-CA" sz="2000" dirty="0" smtClean="0">
                <a:solidFill>
                  <a:schemeClr val="bg2"/>
                </a:solidFill>
                <a:latin typeface="Bodoni MT Condensed" pitchFamily="18" charset="0"/>
              </a:rPr>
              <a:t> et </a:t>
            </a:r>
            <a:r>
              <a:rPr lang="fr-CA" sz="2000" b="1" dirty="0" smtClean="0">
                <a:solidFill>
                  <a:schemeClr val="bg2"/>
                </a:solidFill>
                <a:latin typeface="Bodoni MT Condensed" pitchFamily="18" charset="0"/>
              </a:rPr>
              <a:t>le plus beau… toutes les forteresses s’écroulent comme un château des cartes </a:t>
            </a:r>
            <a:r>
              <a:rPr lang="fr-CA" sz="2000" b="1" dirty="0" smtClean="0">
                <a:solidFill>
                  <a:srgbClr val="FFFF00"/>
                </a:solidFill>
                <a:latin typeface="Bodoni MT Condensed" pitchFamily="18" charset="0"/>
              </a:rPr>
              <a:t>devant lui</a:t>
            </a:r>
            <a:r>
              <a:rPr lang="fr-CA" sz="2000" b="1" dirty="0" smtClean="0">
                <a:solidFill>
                  <a:schemeClr val="bg2"/>
                </a:solidFill>
                <a:latin typeface="Bodoni MT Condensed" pitchFamily="18" charset="0"/>
              </a:rPr>
              <a:t>. </a:t>
            </a:r>
            <a:endParaRPr lang="fr-CA" sz="2000" b="1" dirty="0" smtClean="0">
              <a:solidFill>
                <a:schemeClr val="bg2"/>
              </a:solidFill>
              <a:latin typeface="Bodoni MT Condensed" pitchFamily="18" charset="0"/>
            </a:endParaRPr>
          </a:p>
          <a:p>
            <a:pPr algn="just"/>
            <a:r>
              <a:rPr lang="fr-CA" sz="2000" b="1" dirty="0" smtClean="0">
                <a:solidFill>
                  <a:schemeClr val="bg2"/>
                </a:solidFill>
                <a:latin typeface="Bodoni MT Condensed" pitchFamily="18" charset="0"/>
              </a:rPr>
              <a:t>Quand </a:t>
            </a:r>
            <a:r>
              <a:rPr lang="fr-CA" sz="2000" b="1" dirty="0" smtClean="0">
                <a:solidFill>
                  <a:schemeClr val="bg2"/>
                </a:solidFill>
                <a:latin typeface="Bodoni MT Condensed" pitchFamily="18" charset="0"/>
              </a:rPr>
              <a:t>nous invoquons, le nom puissant de Jésus-Christ et le sang qu’il a versé sur la croix… mêmes les anges dans les cieux sont en gardes à vous. </a:t>
            </a:r>
            <a:endParaRPr lang="fr-CA" sz="2000" b="1" dirty="0" smtClean="0">
              <a:solidFill>
                <a:schemeClr val="bg2"/>
              </a:solidFill>
              <a:latin typeface="Bodoni MT Condensed" pitchFamily="18" charset="0"/>
            </a:endParaRPr>
          </a:p>
          <a:p>
            <a:pPr algn="just"/>
            <a:r>
              <a:rPr lang="fr-CA" sz="2000" b="1" dirty="0" smtClean="0">
                <a:solidFill>
                  <a:schemeClr val="bg2"/>
                </a:solidFill>
                <a:latin typeface="Bodoni MT Condensed" pitchFamily="18" charset="0"/>
              </a:rPr>
              <a:t>Chrétien, </a:t>
            </a:r>
            <a:r>
              <a:rPr lang="fr-CA" sz="2000" b="1" dirty="0" smtClean="0">
                <a:solidFill>
                  <a:schemeClr val="bg2"/>
                </a:solidFill>
                <a:latin typeface="Bodoni MT Condensed" pitchFamily="18" charset="0"/>
              </a:rPr>
              <a:t>ne vivez pas dans l’esclavage et la peur. Jésus est le tout Puissant, </a:t>
            </a:r>
            <a:r>
              <a:rPr lang="fr-CA" sz="2000" b="1" dirty="0" smtClean="0">
                <a:solidFill>
                  <a:schemeClr val="bg2"/>
                </a:solidFill>
                <a:latin typeface="Bodoni MT Condensed" pitchFamily="18" charset="0"/>
              </a:rPr>
              <a:t>il est notre </a:t>
            </a:r>
            <a:r>
              <a:rPr lang="fr-CA" sz="2000" b="1" dirty="0" smtClean="0">
                <a:solidFill>
                  <a:schemeClr val="bg2"/>
                </a:solidFill>
                <a:latin typeface="Bodoni MT Condensed" pitchFamily="18" charset="0"/>
              </a:rPr>
              <a:t>bouclier, notre </a:t>
            </a:r>
            <a:r>
              <a:rPr lang="fr-CA" sz="2000" b="1" dirty="0" smtClean="0">
                <a:solidFill>
                  <a:schemeClr val="bg2"/>
                </a:solidFill>
                <a:latin typeface="Bodoni MT Condensed" pitchFamily="18" charset="0"/>
              </a:rPr>
              <a:t>libérateur</a:t>
            </a:r>
            <a:r>
              <a:rPr lang="fr-CA" sz="2000" b="1" dirty="0">
                <a:solidFill>
                  <a:schemeClr val="bg2"/>
                </a:solidFill>
                <a:latin typeface="Bodoni MT Condensed" pitchFamily="18" charset="0"/>
              </a:rPr>
              <a:t>.</a:t>
            </a:r>
            <a:endParaRPr lang="fr-CA" sz="2000" dirty="0" smtClean="0">
              <a:solidFill>
                <a:schemeClr val="bg2"/>
              </a:solidFill>
              <a:latin typeface="Bodoni MT Condensed" pitchFamily="18" charset="0"/>
            </a:endParaRPr>
          </a:p>
          <a:p>
            <a:pPr algn="just"/>
            <a:r>
              <a:rPr lang="fr-CA" sz="2000" b="1" dirty="0" smtClean="0">
                <a:solidFill>
                  <a:schemeClr val="bg1"/>
                </a:solidFill>
                <a:latin typeface="Bodoni MT Condensed" pitchFamily="18" charset="0"/>
              </a:rPr>
              <a:t> N’ayez pas peur. Jésus-Christ est vivant. </a:t>
            </a:r>
            <a:r>
              <a:rPr lang="fr-CA" sz="2000" b="1" dirty="0" smtClean="0">
                <a:solidFill>
                  <a:schemeClr val="bg1"/>
                </a:solidFill>
                <a:latin typeface="Bodoni MT Condensed" pitchFamily="18" charset="0"/>
              </a:rPr>
              <a:t>Mais avant </a:t>
            </a:r>
            <a:r>
              <a:rPr lang="fr-CA" sz="2000" b="1" dirty="0" smtClean="0">
                <a:solidFill>
                  <a:schemeClr val="bg1"/>
                </a:solidFill>
                <a:latin typeface="Bodoni MT Condensed" pitchFamily="18" charset="0"/>
              </a:rPr>
              <a:t>tout </a:t>
            </a:r>
            <a:r>
              <a:rPr lang="fr-CA" sz="2000" b="1" dirty="0" smtClean="0">
                <a:solidFill>
                  <a:srgbClr val="FFFF00"/>
                </a:solidFill>
                <a:latin typeface="Bodoni MT Condensed" pitchFamily="18" charset="0"/>
              </a:rPr>
              <a:t>identifiez-vous dans sa mort </a:t>
            </a:r>
            <a:r>
              <a:rPr lang="fr-CA" sz="2000" b="1" dirty="0" smtClean="0">
                <a:solidFill>
                  <a:schemeClr val="bg1"/>
                </a:solidFill>
                <a:latin typeface="Bodoni MT Condensed" pitchFamily="18" charset="0"/>
              </a:rPr>
              <a:t>et sa </a:t>
            </a:r>
            <a:r>
              <a:rPr lang="fr-CA" sz="2000" b="1" dirty="0" smtClean="0">
                <a:solidFill>
                  <a:srgbClr val="FFFF00"/>
                </a:solidFill>
                <a:latin typeface="Bodoni MT Condensed" pitchFamily="18" charset="0"/>
              </a:rPr>
              <a:t>résurrection à travers l’eau du baptême </a:t>
            </a:r>
            <a:r>
              <a:rPr lang="fr-CA" sz="2000" b="1" dirty="0" smtClean="0">
                <a:solidFill>
                  <a:schemeClr val="bg1"/>
                </a:solidFill>
                <a:latin typeface="Bodoni MT Condensed" pitchFamily="18" charset="0"/>
              </a:rPr>
              <a:t>pour n’est pas l’invoquez ou </a:t>
            </a:r>
            <a:r>
              <a:rPr lang="fr-CA" sz="2000" b="1" dirty="0" smtClean="0">
                <a:solidFill>
                  <a:schemeClr val="bg1"/>
                </a:solidFill>
                <a:latin typeface="Bodoni MT Condensed" pitchFamily="18" charset="0"/>
              </a:rPr>
              <a:t>tenter de l’honorez  mais en </a:t>
            </a:r>
            <a:r>
              <a:rPr lang="fr-CA" sz="2000" b="1" dirty="0" smtClean="0">
                <a:solidFill>
                  <a:schemeClr val="bg1"/>
                </a:solidFill>
                <a:latin typeface="Bodoni MT Condensed" pitchFamily="18" charset="0"/>
              </a:rPr>
              <a:t>vain.</a:t>
            </a:r>
            <a:endParaRPr lang="fr-CA" sz="2000" dirty="0" smtClean="0">
              <a:solidFill>
                <a:schemeClr val="bg1"/>
              </a:solidFill>
              <a:latin typeface="Bodoni MT Condensed" pitchFamily="18" charset="0"/>
            </a:endParaRPr>
          </a:p>
        </p:txBody>
      </p:sp>
      <p:sp>
        <p:nvSpPr>
          <p:cNvPr id="7" name="TextBox 6"/>
          <p:cNvSpPr txBox="1"/>
          <p:nvPr/>
        </p:nvSpPr>
        <p:spPr>
          <a:xfrm>
            <a:off x="1115616" y="6021288"/>
            <a:ext cx="7632848" cy="707886"/>
          </a:xfrm>
          <a:prstGeom prst="rect">
            <a:avLst/>
          </a:prstGeom>
          <a:solidFill>
            <a:srgbClr val="00B0F0"/>
          </a:solidFill>
          <a:ln>
            <a:solidFill>
              <a:srgbClr val="00B0F0"/>
            </a:solidFill>
          </a:ln>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endParaRPr lang="fr-FR" sz="4000" b="1" dirty="0">
              <a:solidFill>
                <a:schemeClr val="bg1"/>
              </a:solidFill>
            </a:endParaRPr>
          </a:p>
        </p:txBody>
      </p:sp>
      <p:sp>
        <p:nvSpPr>
          <p:cNvPr id="6" name="Rectangle 5"/>
          <p:cNvSpPr/>
          <p:nvPr/>
        </p:nvSpPr>
        <p:spPr>
          <a:xfrm>
            <a:off x="755576" y="179929"/>
            <a:ext cx="7200800" cy="584775"/>
          </a:xfrm>
          <a:prstGeom prst="rect">
            <a:avLst/>
          </a:prstGeom>
          <a:solidFill>
            <a:srgbClr val="FFFF00"/>
          </a:solidFill>
        </p:spPr>
        <p:txBody>
          <a:bodyPr wrap="square">
            <a:spAutoFit/>
          </a:bodyPr>
          <a:lstStyle/>
          <a:p>
            <a:pPr algn="ctr"/>
            <a:r>
              <a:rPr lang="fr-CA" sz="3200" b="1" dirty="0" smtClean="0">
                <a:solidFill>
                  <a:srgbClr val="FF0000"/>
                </a:solidFill>
                <a:latin typeface="Arial Black" pitchFamily="34" charset="0"/>
              </a:rPr>
              <a:t>Le Seigneur </a:t>
            </a:r>
            <a:r>
              <a:rPr lang="fr-CA" sz="3200" b="1" dirty="0" smtClean="0">
                <a:solidFill>
                  <a:srgbClr val="FF0000"/>
                </a:solidFill>
                <a:latin typeface="Arial Black" pitchFamily="34" charset="0"/>
              </a:rPr>
              <a:t>nous a </a:t>
            </a:r>
            <a:r>
              <a:rPr lang="fr-CA" sz="3200" b="1" dirty="0" smtClean="0">
                <a:solidFill>
                  <a:srgbClr val="FF0000"/>
                </a:solidFill>
                <a:latin typeface="Arial Black" pitchFamily="34" charset="0"/>
              </a:rPr>
              <a:t>tout donner</a:t>
            </a:r>
            <a:endParaRPr lang="fr-CA" sz="3200" dirty="0">
              <a:solidFill>
                <a:srgbClr val="FF0000"/>
              </a:solidFill>
              <a:latin typeface="Arial Black" pitchFamily="34" charset="0"/>
            </a:endParaRPr>
          </a:p>
        </p:txBody>
      </p:sp>
    </p:spTree>
    <p:extLst>
      <p:ext uri="{BB962C8B-B14F-4D97-AF65-F5344CB8AC3E}">
        <p14:creationId xmlns:p14="http://schemas.microsoft.com/office/powerpoint/2010/main" val="3427322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animEffect transition="in" filter="fade">
                                      <p:cBhvr>
                                        <p:cTn id="1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88640"/>
            <a:ext cx="8784976" cy="6408712"/>
          </a:xfrm>
          <a:ln>
            <a:solidFill>
              <a:srgbClr val="FFFF00"/>
            </a:solidFill>
          </a:ln>
        </p:spPr>
        <p:style>
          <a:lnRef idx="3">
            <a:schemeClr val="lt1"/>
          </a:lnRef>
          <a:fillRef idx="1">
            <a:schemeClr val="accent6"/>
          </a:fillRef>
          <a:effectRef idx="1">
            <a:schemeClr val="accent6"/>
          </a:effectRef>
          <a:fontRef idx="minor">
            <a:schemeClr val="lt1"/>
          </a:fontRef>
        </p:style>
        <p:txBody>
          <a:bodyPr>
            <a:normAutofit/>
          </a:bodyPr>
          <a:lstStyle/>
          <a:p>
            <a:pPr marL="0" indent="0" algn="ctr">
              <a:buNone/>
            </a:pPr>
            <a:r>
              <a:rPr lang="fr-FR"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Invoque –moi, et </a:t>
            </a:r>
          </a:p>
          <a:p>
            <a:pPr marL="0" indent="0" algn="ctr">
              <a:buNone/>
            </a:pPr>
            <a:r>
              <a:rPr lang="fr-FR"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je te répondrai; </a:t>
            </a:r>
          </a:p>
          <a:p>
            <a:pPr marL="0" indent="0" algn="ctr">
              <a:buNone/>
            </a:pPr>
            <a:r>
              <a:rPr lang="fr-FR"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Je t’annoncerai de grandes choses, des choses cachées, Que tu ne connais pas.</a:t>
            </a:r>
            <a:endParaRPr lang="fr-FR" sz="6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803625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7140713</TotalTime>
  <Words>1367</Words>
  <Application>Microsoft Office PowerPoint</Application>
  <PresentationFormat>Affichage à l'écran (4:3)</PresentationFormat>
  <Paragraphs>55</Paragraphs>
  <Slides>9</Slides>
  <Notes>7</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Capitaux</vt:lpstr>
      <vt:lpstr>Présentation PowerPoint</vt:lpstr>
      <vt:lpstr>Mais dans toutes ces choses nous sommes plus que vainqueurs par celui qui nous a aimés Romains 8:37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dc:creator>
  <cp:lastModifiedBy>USERNET</cp:lastModifiedBy>
  <cp:revision>151</cp:revision>
  <dcterms:created xsi:type="dcterms:W3CDTF">2012-09-05T18:39:09Z</dcterms:created>
  <dcterms:modified xsi:type="dcterms:W3CDTF">2015-10-17T15:53:40Z</dcterms:modified>
</cp:coreProperties>
</file>